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n-lt"/>
        <a:ea typeface="+mn-ea"/>
        <a:cs typeface="+mn-cs"/>
        <a:sym typeface="Marker Felt"/>
      </a:defRPr>
    </a:lvl1pPr>
    <a:lvl2pPr marL="0" marR="0" indent="0" algn="ctr" defTabSz="821531"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n-lt"/>
        <a:ea typeface="+mn-ea"/>
        <a:cs typeface="+mn-cs"/>
        <a:sym typeface="Marker Felt"/>
      </a:defRPr>
    </a:lvl2pPr>
    <a:lvl3pPr marL="0" marR="0" indent="0" algn="ctr" defTabSz="821531"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n-lt"/>
        <a:ea typeface="+mn-ea"/>
        <a:cs typeface="+mn-cs"/>
        <a:sym typeface="Marker Felt"/>
      </a:defRPr>
    </a:lvl3pPr>
    <a:lvl4pPr marL="0" marR="0" indent="0" algn="ctr" defTabSz="821531"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n-lt"/>
        <a:ea typeface="+mn-ea"/>
        <a:cs typeface="+mn-cs"/>
        <a:sym typeface="Marker Felt"/>
      </a:defRPr>
    </a:lvl4pPr>
    <a:lvl5pPr marL="0" marR="0" indent="0" algn="ctr" defTabSz="821531"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n-lt"/>
        <a:ea typeface="+mn-ea"/>
        <a:cs typeface="+mn-cs"/>
        <a:sym typeface="Marker Felt"/>
      </a:defRPr>
    </a:lvl5pPr>
    <a:lvl6pPr marL="0" marR="0" indent="0" algn="ctr" defTabSz="821531"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n-lt"/>
        <a:ea typeface="+mn-ea"/>
        <a:cs typeface="+mn-cs"/>
        <a:sym typeface="Marker Felt"/>
      </a:defRPr>
    </a:lvl6pPr>
    <a:lvl7pPr marL="0" marR="0" indent="0" algn="ctr" defTabSz="821531"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n-lt"/>
        <a:ea typeface="+mn-ea"/>
        <a:cs typeface="+mn-cs"/>
        <a:sym typeface="Marker Felt"/>
      </a:defRPr>
    </a:lvl7pPr>
    <a:lvl8pPr marL="0" marR="0" indent="0" algn="ctr" defTabSz="821531"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n-lt"/>
        <a:ea typeface="+mn-ea"/>
        <a:cs typeface="+mn-cs"/>
        <a:sym typeface="Marker Felt"/>
      </a:defRPr>
    </a:lvl8pPr>
    <a:lvl9pPr marL="0" marR="0" indent="0" algn="ctr" defTabSz="821531"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n-lt"/>
        <a:ea typeface="+mn-ea"/>
        <a:cs typeface="+mn-cs"/>
        <a:sym typeface="Marker Fel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858585"/>
        </a:fontRef>
        <a:srgbClr val="858585"/>
      </a:tcTxStyle>
      <a:tcStyle>
        <a:tcBdr>
          <a:left>
            <a:ln w="12700" cap="flat">
              <a:solidFill>
                <a:srgbClr val="4780AA"/>
              </a:solidFill>
              <a:prstDash val="solid"/>
              <a:miter lim="400000"/>
            </a:ln>
          </a:left>
          <a:right>
            <a:ln w="12700" cap="flat">
              <a:solidFill>
                <a:srgbClr val="4780AA"/>
              </a:solidFill>
              <a:prstDash val="solid"/>
              <a:miter lim="400000"/>
            </a:ln>
          </a:right>
          <a:top>
            <a:ln w="127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noFill/>
        </a:fill>
      </a:tcStyle>
    </a:wholeTbl>
    <a:band2H>
      <a:tcTxStyle b="def" i="def"/>
      <a:tcStyle>
        <a:tcBdr/>
        <a:fill>
          <a:solidFill>
            <a:srgbClr val="B9C4C8">
              <a:alpha val="30000"/>
            </a:srgbClr>
          </a:solidFill>
        </a:fill>
      </a:tcStyle>
    </a:band2H>
    <a:firstCol>
      <a:tcTxStyle b="off" i="off">
        <a:fontRef idx="minor">
          <a:srgbClr val="FFFFFF"/>
        </a:fontRef>
        <a:srgbClr val="FFFFFF"/>
      </a:tcTxStyle>
      <a:tcStyle>
        <a:tcBdr>
          <a:left>
            <a:ln w="12700" cap="flat">
              <a:solidFill>
                <a:srgbClr val="4780AA"/>
              </a:solidFill>
              <a:prstDash val="solid"/>
              <a:miter lim="400000"/>
            </a:ln>
          </a:left>
          <a:right>
            <a:ln w="12700" cap="flat">
              <a:solidFill>
                <a:srgbClr val="4780AA"/>
              </a:solidFill>
              <a:prstDash val="solid"/>
              <a:miter lim="400000"/>
            </a:ln>
          </a:right>
          <a:top>
            <a:ln w="127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solidFill>
            <a:schemeClr val="accent1">
              <a:hueOff val="-313507"/>
              <a:satOff val="34334"/>
              <a:lumOff val="-8266"/>
              <a:alpha val="62000"/>
            </a:schemeClr>
          </a:solidFill>
        </a:fill>
      </a:tcStyle>
    </a:firstCol>
    <a:lastRow>
      <a:tcTxStyle b="off" i="off">
        <a:fontRef idx="minor">
          <a:srgbClr val="45A7DE"/>
        </a:fontRef>
        <a:srgbClr val="45A7DE"/>
      </a:tcTxStyle>
      <a:tcStyle>
        <a:tcBdr>
          <a:left>
            <a:ln w="12700" cap="flat">
              <a:solidFill>
                <a:srgbClr val="4780AA"/>
              </a:solidFill>
              <a:prstDash val="solid"/>
              <a:miter lim="400000"/>
            </a:ln>
          </a:left>
          <a:right>
            <a:ln w="12700" cap="flat">
              <a:solidFill>
                <a:srgbClr val="4780AA"/>
              </a:solidFill>
              <a:prstDash val="solid"/>
              <a:miter lim="400000"/>
            </a:ln>
          </a:right>
          <a:top>
            <a:ln w="254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noFill/>
        </a:fill>
      </a:tcStyle>
    </a:lastRow>
    <a:firstRow>
      <a:tcTxStyle b="off" i="off">
        <a:fontRef idx="minor">
          <a:srgbClr val="FFFFFF"/>
        </a:fontRef>
        <a:srgbClr val="FFFFFF"/>
      </a:tcTxStyle>
      <a:tcStyle>
        <a:tcBdr>
          <a:left>
            <a:ln w="12700" cap="flat">
              <a:solidFill>
                <a:srgbClr val="4780AA"/>
              </a:solidFill>
              <a:prstDash val="solid"/>
              <a:miter lim="400000"/>
            </a:ln>
          </a:left>
          <a:right>
            <a:ln w="12700" cap="flat">
              <a:solidFill>
                <a:srgbClr val="4780AA"/>
              </a:solidFill>
              <a:prstDash val="solid"/>
              <a:miter lim="400000"/>
            </a:ln>
          </a:right>
          <a:top>
            <a:ln w="127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solidFill>
            <a:schemeClr val="accent1">
              <a:hueOff val="-313507"/>
              <a:satOff val="34334"/>
              <a:lumOff val="-8266"/>
              <a:alpha val="62000"/>
            </a:schemeClr>
          </a:solidFill>
        </a:fill>
      </a:tcStyle>
    </a:firstRow>
  </a:tblStyle>
  <a:tblStyle styleId="{C7B018BB-80A7-4F77-B60F-C8B233D01FF8}" styleName="">
    <a:tblBg/>
    <a:wholeTbl>
      <a:tcTxStyle b="off" i="off">
        <a:fontRef idx="minor">
          <a:srgbClr val="858585"/>
        </a:fontRef>
        <a:srgbClr val="858585"/>
      </a:tcTxStyle>
      <a:tcStyle>
        <a:tcBdr>
          <a:left>
            <a:ln w="12700" cap="flat">
              <a:noFill/>
              <a:miter lim="400000"/>
            </a:ln>
          </a:left>
          <a:right>
            <a:ln w="12700" cap="flat">
              <a:noFill/>
              <a:miter lim="400000"/>
            </a:ln>
          </a:right>
          <a:top>
            <a:ln w="25400" cap="flat">
              <a:solidFill>
                <a:schemeClr val="accent1">
                  <a:hueOff val="-313507"/>
                  <a:satOff val="34334"/>
                  <a:lumOff val="-8266"/>
                  <a:alpha val="62000"/>
                </a:schemeClr>
              </a:solidFill>
              <a:prstDash val="solid"/>
              <a:miter lim="400000"/>
            </a:ln>
          </a:top>
          <a:bottom>
            <a:ln w="25400" cap="flat">
              <a:solidFill>
                <a:schemeClr val="accent1">
                  <a:hueOff val="-313507"/>
                  <a:satOff val="34334"/>
                  <a:lumOff val="-8266"/>
                  <a:alpha val="62000"/>
                </a:schemeClr>
              </a:solidFill>
              <a:prstDash val="solid"/>
              <a:miter lim="400000"/>
            </a:ln>
          </a:bottom>
          <a:insideH>
            <a:ln w="25400" cap="flat">
              <a:solidFill>
                <a:schemeClr val="accent1">
                  <a:hueOff val="-313507"/>
                  <a:satOff val="34334"/>
                  <a:lumOff val="-8266"/>
                  <a:alpha val="62000"/>
                </a:schemeClr>
              </a:solidFill>
              <a:prstDash val="solid"/>
              <a:miter lim="400000"/>
            </a:ln>
          </a:insideH>
          <a:insideV>
            <a:ln w="12700" cap="flat">
              <a:noFill/>
              <a:miter lim="400000"/>
            </a:ln>
          </a:insideV>
        </a:tcBdr>
        <a:fill>
          <a:noFill/>
        </a:fill>
      </a:tcStyle>
    </a:wholeTbl>
    <a:band2H>
      <a:tcTxStyle b="def" i="def"/>
      <a:tcStyle>
        <a:tcBdr/>
        <a:fill>
          <a:solidFill>
            <a:schemeClr val="accent1">
              <a:hueOff val="-313507"/>
              <a:satOff val="34334"/>
              <a:lumOff val="-8266"/>
              <a:alpha val="10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25400" cap="flat">
              <a:solidFill>
                <a:schemeClr val="accent1">
                  <a:hueOff val="-313507"/>
                  <a:satOff val="34334"/>
                  <a:lumOff val="-8266"/>
                  <a:alpha val="62000"/>
                </a:schemeClr>
              </a:solidFill>
              <a:prstDash val="solid"/>
              <a:miter lim="400000"/>
            </a:ln>
          </a:top>
          <a:bottom>
            <a:ln w="25400" cap="flat">
              <a:solidFill>
                <a:schemeClr val="accent1">
                  <a:hueOff val="-313507"/>
                  <a:satOff val="34334"/>
                  <a:lumOff val="-8266"/>
                  <a:alpha val="62000"/>
                </a:schemeClr>
              </a:solidFill>
              <a:prstDash val="solid"/>
              <a:miter lim="400000"/>
            </a:ln>
          </a:bottom>
          <a:insideH>
            <a:ln w="25400" cap="flat">
              <a:solidFill>
                <a:schemeClr val="accent1">
                  <a:hueOff val="-313507"/>
                  <a:satOff val="34334"/>
                  <a:lumOff val="-8266"/>
                  <a:alpha val="62000"/>
                </a:schemeClr>
              </a:solidFill>
              <a:prstDash val="solid"/>
              <a:miter lim="400000"/>
            </a:ln>
          </a:insideH>
          <a:insideV>
            <a:ln w="12700" cap="flat">
              <a:noFill/>
              <a:miter lim="400000"/>
            </a:ln>
          </a:insideV>
        </a:tcBdr>
        <a:fill>
          <a:solidFill>
            <a:schemeClr val="accent6">
              <a:hueOff val="-254308"/>
              <a:satOff val="57261"/>
              <a:lumOff val="12765"/>
              <a:alpha val="62000"/>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chemeClr val="accent1">
                  <a:hueOff val="-313507"/>
                  <a:satOff val="34334"/>
                  <a:lumOff val="-8266"/>
                  <a:alpha val="62000"/>
                </a:schemeClr>
              </a:solidFill>
              <a:prstDash val="solid"/>
              <a:miter lim="400000"/>
            </a:ln>
          </a:insideH>
          <a:insideV>
            <a:ln w="12700" cap="flat">
              <a:noFill/>
              <a:miter lim="400000"/>
            </a:ln>
          </a:insideV>
        </a:tcBdr>
        <a:fill>
          <a:solidFill>
            <a:schemeClr val="accent6">
              <a:hueOff val="137185"/>
              <a:satOff val="27043"/>
              <a:lumOff val="-11337"/>
              <a:alpha val="80000"/>
            </a:scheme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chemeClr val="accent1">
                  <a:hueOff val="-313507"/>
                  <a:satOff val="34334"/>
                  <a:lumOff val="-8266"/>
                  <a:alpha val="62000"/>
                </a:schemeClr>
              </a:solidFill>
              <a:prstDash val="solid"/>
              <a:miter lim="400000"/>
            </a:ln>
          </a:insideH>
          <a:insideV>
            <a:ln w="12700" cap="flat">
              <a:noFill/>
              <a:miter lim="400000"/>
            </a:ln>
          </a:insideV>
        </a:tcBdr>
        <a:fill>
          <a:solidFill>
            <a:schemeClr val="accent6">
              <a:hueOff val="137185"/>
              <a:satOff val="27043"/>
              <a:lumOff val="-11337"/>
              <a:alpha val="80000"/>
            </a:schemeClr>
          </a:solidFill>
        </a:fill>
      </a:tcStyle>
    </a:firstRow>
  </a:tblStyle>
  <a:tblStyle styleId="{EEE7283C-3CF3-47DC-8721-378D4A62B228}" styleName="">
    <a:tblBg/>
    <a:wholeTbl>
      <a:tcTxStyle b="off" i="off">
        <a:fontRef idx="minor">
          <a:srgbClr val="858585"/>
        </a:fontRef>
        <a:srgbClr val="858585"/>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noFill/>
        </a:fill>
      </a:tcStyle>
    </a:wholeTbl>
    <a:band2H>
      <a:tcTxStyle b="def" i="def"/>
      <a:tcStyle>
        <a:tcBdr/>
        <a:fill>
          <a:solidFill>
            <a:srgbClr val="C4C4C4">
              <a:alpha val="30000"/>
            </a:srgbClr>
          </a:solidFill>
        </a:fill>
      </a:tcStyle>
    </a:band2H>
    <a:firstCol>
      <a:tcTxStyle b="off" i="off">
        <a:fontRef idx="minor">
          <a:srgbClr val="FFFFFF"/>
        </a:fontRef>
        <a:srgbClr val="FFFFFF"/>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BABABA">
              <a:alpha val="70000"/>
            </a:srgbClr>
          </a:solidFill>
        </a:fill>
      </a:tcStyle>
    </a:firstCol>
    <a:lastRow>
      <a:tcTxStyle b="off" i="off">
        <a:fontRef idx="minor">
          <a:srgbClr val="858585"/>
        </a:fontRef>
        <a:srgbClr val="858585"/>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4B4B4B"/>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noFill/>
        </a:fill>
      </a:tcStyle>
    </a:lastRow>
    <a:firstRow>
      <a:tcTxStyle b="off" i="off">
        <a:fontRef idx="minor">
          <a:srgbClr val="FFFFFF"/>
        </a:fontRef>
        <a:srgbClr val="FFFFFF"/>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chemeClr val="accent2">
              <a:hueOff val="-739060"/>
              <a:satOff val="51948"/>
              <a:lumOff val="-8454"/>
              <a:alpha val="62000"/>
            </a:schemeClr>
          </a:solidFill>
        </a:fill>
      </a:tcStyle>
    </a:firstRow>
  </a:tblStyle>
  <a:tblStyle styleId="{CF821DB8-F4EB-4A41-A1BA-3FCAFE7338EE}" styleName="">
    <a:tblBg/>
    <a:wholeTbl>
      <a:tcTxStyle b="off" i="off">
        <a:fontRef idx="minor">
          <a:srgbClr val="858585"/>
        </a:fontRef>
        <a:srgbClr val="858585"/>
      </a:tcTxStyle>
      <a:tcStyle>
        <a:tcBdr>
          <a:left>
            <a:ln w="12700" cap="flat">
              <a:noFill/>
              <a:miter lim="400000"/>
            </a:ln>
          </a:left>
          <a:right>
            <a:ln w="12700" cap="flat">
              <a:noFill/>
              <a:miter lim="400000"/>
            </a:ln>
          </a:right>
          <a:top>
            <a:ln w="12700" cap="flat">
              <a:solidFill>
                <a:srgbClr val="868685"/>
              </a:solidFill>
              <a:prstDash val="solid"/>
              <a:miter lim="400000"/>
            </a:ln>
          </a:top>
          <a:bottom>
            <a:ln w="12700" cap="flat">
              <a:solidFill>
                <a:srgbClr val="868685"/>
              </a:solidFill>
              <a:prstDash val="solid"/>
              <a:miter lim="400000"/>
            </a:ln>
          </a:bottom>
          <a:insideH>
            <a:ln w="12700" cap="flat">
              <a:solidFill>
                <a:srgbClr val="868685"/>
              </a:solidFill>
              <a:prstDash val="solid"/>
              <a:miter lim="400000"/>
            </a:ln>
          </a:insideH>
          <a:insideV>
            <a:ln w="12700" cap="flat">
              <a:noFill/>
              <a:miter lim="400000"/>
            </a:ln>
          </a:insideV>
        </a:tcBdr>
        <a:fill>
          <a:solidFill>
            <a:srgbClr val="FFFFFF">
              <a:alpha val="50000"/>
            </a:srgbClr>
          </a:solidFill>
        </a:fill>
      </a:tcStyle>
    </a:wholeTbl>
    <a:band2H>
      <a:tcTxStyle b="def" i="def"/>
      <a:tcStyle>
        <a:tcBdr/>
        <a:fill>
          <a:solidFill>
            <a:srgbClr val="D5CBC0">
              <a:alpha val="39000"/>
            </a:srgbClr>
          </a:solidFill>
        </a:fill>
      </a:tcStyle>
    </a:band2H>
    <a:firstCol>
      <a:tcTxStyle b="off" i="off">
        <a:fontRef idx="minor">
          <a:srgbClr val="858585"/>
        </a:fontRef>
        <a:srgbClr val="858585"/>
      </a:tcTxStyle>
      <a:tcStyle>
        <a:tcBdr>
          <a:left>
            <a:ln w="12700" cap="flat">
              <a:solidFill>
                <a:srgbClr val="868685"/>
              </a:solidFill>
              <a:prstDash val="solid"/>
              <a:miter lim="400000"/>
            </a:ln>
          </a:left>
          <a:right>
            <a:ln w="12700" cap="flat">
              <a:solidFill>
                <a:srgbClr val="868685"/>
              </a:solidFill>
              <a:prstDash val="solid"/>
              <a:miter lim="400000"/>
            </a:ln>
          </a:right>
          <a:top>
            <a:ln w="12700" cap="flat">
              <a:solidFill>
                <a:srgbClr val="868685"/>
              </a:solidFill>
              <a:prstDash val="solid"/>
              <a:miter lim="400000"/>
            </a:ln>
          </a:top>
          <a:bottom>
            <a:ln w="12700" cap="flat">
              <a:solidFill>
                <a:srgbClr val="868685"/>
              </a:solidFill>
              <a:prstDash val="solid"/>
              <a:miter lim="400000"/>
            </a:ln>
          </a:bottom>
          <a:insideH>
            <a:ln w="12700" cap="flat">
              <a:solidFill>
                <a:srgbClr val="868685"/>
              </a:solidFill>
              <a:prstDash val="solid"/>
              <a:miter lim="400000"/>
            </a:ln>
          </a:insideH>
          <a:insideV>
            <a:ln w="12700" cap="flat">
              <a:noFill/>
              <a:miter lim="400000"/>
            </a:ln>
          </a:insideV>
        </a:tcBdr>
        <a:fill>
          <a:solidFill>
            <a:srgbClr val="FFFFFF">
              <a:alpha val="5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A3C00"/>
              </a:solidFill>
              <a:prstDash val="solid"/>
              <a:miter lim="400000"/>
            </a:ln>
          </a:top>
          <a:bottom>
            <a:ln w="12700" cap="flat">
              <a:solidFill>
                <a:srgbClr val="9A3C00"/>
              </a:solidFill>
              <a:prstDash val="solid"/>
              <a:miter lim="400000"/>
            </a:ln>
          </a:bottom>
          <a:insideH>
            <a:ln w="12700" cap="flat">
              <a:solidFill>
                <a:srgbClr val="9A3C00"/>
              </a:solidFill>
              <a:prstDash val="solid"/>
              <a:miter lim="400000"/>
            </a:ln>
          </a:insideH>
          <a:insideV>
            <a:ln w="12700" cap="flat">
              <a:noFill/>
              <a:miter lim="400000"/>
            </a:ln>
          </a:insideV>
        </a:tcBdr>
        <a:fill>
          <a:solidFill>
            <a:srgbClr val="DE5F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A3C00"/>
              </a:solidFill>
              <a:prstDash val="solid"/>
              <a:miter lim="400000"/>
            </a:ln>
          </a:top>
          <a:bottom>
            <a:ln w="12700" cap="flat">
              <a:solidFill>
                <a:srgbClr val="9A3C00"/>
              </a:solidFill>
              <a:prstDash val="solid"/>
              <a:miter lim="400000"/>
            </a:ln>
          </a:bottom>
          <a:insideH>
            <a:ln w="12700" cap="flat">
              <a:solidFill>
                <a:srgbClr val="9A3C00"/>
              </a:solidFill>
              <a:prstDash val="solid"/>
              <a:miter lim="400000"/>
            </a:ln>
          </a:insideH>
          <a:insideV>
            <a:ln w="12700" cap="flat">
              <a:noFill/>
              <a:miter lim="400000"/>
            </a:ln>
          </a:insideV>
        </a:tcBdr>
        <a:fill>
          <a:solidFill>
            <a:srgbClr val="DE5F00">
              <a:alpha val="80000"/>
            </a:srgbClr>
          </a:solidFill>
        </a:fill>
      </a:tcStyle>
    </a:firstRow>
  </a:tblStyle>
  <a:tblStyle styleId="{33BA23B1-9221-436E-865A-0063620EA4FD}" styleName="">
    <a:tblBg/>
    <a:wholeTbl>
      <a:tcTxStyle b="off" i="off">
        <a:fontRef idx="minor">
          <a:srgbClr val="858585"/>
        </a:fontRef>
        <a:srgbClr val="858585"/>
      </a:tcTxStyle>
      <a:tcStyle>
        <a:tcBdr>
          <a:left>
            <a:ln w="25400" cap="flat">
              <a:solidFill>
                <a:srgbClr val="685948">
                  <a:alpha val="62000"/>
                </a:srgbClr>
              </a:solidFill>
              <a:prstDash val="solid"/>
              <a:miter lim="400000"/>
            </a:ln>
          </a:left>
          <a:right>
            <a:ln w="25400" cap="flat">
              <a:solidFill>
                <a:srgbClr val="685948">
                  <a:alpha val="62000"/>
                </a:srgbClr>
              </a:solidFill>
              <a:prstDash val="solid"/>
              <a:miter lim="400000"/>
            </a:ln>
          </a:right>
          <a:top>
            <a:ln w="25400" cap="flat">
              <a:solidFill>
                <a:srgbClr val="685948">
                  <a:alpha val="62000"/>
                </a:srgbClr>
              </a:solidFill>
              <a:prstDash val="solid"/>
              <a:miter lim="400000"/>
            </a:ln>
          </a:top>
          <a:bottom>
            <a:ln w="25400" cap="flat">
              <a:solidFill>
                <a:srgbClr val="685948">
                  <a:alpha val="62000"/>
                </a:srgbClr>
              </a:solidFill>
              <a:prstDash val="solid"/>
              <a:miter lim="400000"/>
            </a:ln>
          </a:bottom>
          <a:insideH>
            <a:ln w="25400" cap="flat">
              <a:solidFill>
                <a:srgbClr val="685948">
                  <a:alpha val="62000"/>
                </a:srgbClr>
              </a:solidFill>
              <a:prstDash val="solid"/>
              <a:miter lim="400000"/>
            </a:ln>
          </a:insideH>
          <a:insideV>
            <a:ln w="25400" cap="flat">
              <a:solidFill>
                <a:srgbClr val="685948">
                  <a:alpha val="62000"/>
                </a:srgbClr>
              </a:solidFill>
              <a:prstDash val="solid"/>
              <a:miter lim="400000"/>
            </a:ln>
          </a:insideV>
        </a:tcBdr>
        <a:fill>
          <a:noFill/>
        </a:fill>
      </a:tcStyle>
    </a:wholeTbl>
    <a:band2H>
      <a:tcTxStyle b="def" i="def"/>
      <a:tcStyle>
        <a:tcBdr/>
        <a:fill>
          <a:solidFill>
            <a:srgbClr val="685948">
              <a:alpha val="15000"/>
            </a:srgbClr>
          </a:solidFill>
        </a:fill>
      </a:tcStyle>
    </a:band2H>
    <a:firstCol>
      <a:tcTxStyle b="off" i="off">
        <a:fontRef idx="minor">
          <a:srgbClr val="FFFFFF"/>
        </a:fontRef>
        <a:srgbClr val="FFFFFF"/>
      </a:tcTxStyle>
      <a:tcStyle>
        <a:tcBdr>
          <a:left>
            <a:ln w="25400" cap="flat">
              <a:solidFill>
                <a:srgbClr val="685948">
                  <a:alpha val="62000"/>
                </a:srgbClr>
              </a:solidFill>
              <a:prstDash val="solid"/>
              <a:miter lim="400000"/>
            </a:ln>
          </a:left>
          <a:right>
            <a:ln w="25400" cap="flat">
              <a:solidFill>
                <a:srgbClr val="685948">
                  <a:alpha val="62000"/>
                </a:srgbClr>
              </a:solidFill>
              <a:prstDash val="solid"/>
              <a:miter lim="400000"/>
            </a:ln>
          </a:right>
          <a:top>
            <a:ln w="25400" cap="flat">
              <a:solidFill>
                <a:srgbClr val="160F02">
                  <a:alpha val="70000"/>
                </a:srgbClr>
              </a:solidFill>
              <a:prstDash val="solid"/>
              <a:miter lim="400000"/>
            </a:ln>
          </a:top>
          <a:bottom>
            <a:ln w="25400" cap="flat">
              <a:solidFill>
                <a:srgbClr val="160F02">
                  <a:alpha val="70000"/>
                </a:srgbClr>
              </a:solidFill>
              <a:prstDash val="solid"/>
              <a:miter lim="400000"/>
            </a:ln>
          </a:bottom>
          <a:insideH>
            <a:ln w="25400" cap="flat">
              <a:solidFill>
                <a:srgbClr val="160F02">
                  <a:alpha val="70000"/>
                </a:srgbClr>
              </a:solidFill>
              <a:prstDash val="solid"/>
              <a:miter lim="400000"/>
            </a:ln>
          </a:insideH>
          <a:insideV>
            <a:ln w="25400" cap="flat">
              <a:solidFill>
                <a:srgbClr val="160F02">
                  <a:alpha val="70000"/>
                </a:srgbClr>
              </a:solidFill>
              <a:prstDash val="solid"/>
              <a:miter lim="400000"/>
            </a:ln>
          </a:insideV>
        </a:tcBdr>
        <a:fill>
          <a:solidFill>
            <a:srgbClr val="685948">
              <a:alpha val="62000"/>
            </a:srgbClr>
          </a:solidFill>
        </a:fill>
      </a:tcStyle>
    </a:firstCol>
    <a:lastRow>
      <a:tcTxStyle b="off" i="off">
        <a:fontRef idx="minor">
          <a:srgbClr val="FFFFFF"/>
        </a:fontRef>
        <a:srgbClr val="FFFFFF"/>
      </a:tcTxStyle>
      <a:tcStyle>
        <a:tcBdr>
          <a:left>
            <a:ln w="25400" cap="flat">
              <a:solidFill>
                <a:srgbClr val="685948">
                  <a:alpha val="62000"/>
                </a:srgbClr>
              </a:solidFill>
              <a:prstDash val="solid"/>
              <a:miter lim="400000"/>
            </a:ln>
          </a:left>
          <a:right>
            <a:ln w="25400" cap="flat">
              <a:solidFill>
                <a:srgbClr val="685948">
                  <a:alpha val="62000"/>
                </a:srgbClr>
              </a:solidFill>
              <a:prstDash val="solid"/>
              <a:miter lim="400000"/>
            </a:ln>
          </a:right>
          <a:top>
            <a:ln w="25400" cap="flat">
              <a:solidFill>
                <a:srgbClr val="685948">
                  <a:alpha val="62000"/>
                </a:srgbClr>
              </a:solidFill>
              <a:prstDash val="solid"/>
              <a:miter lim="400000"/>
            </a:ln>
          </a:top>
          <a:bottom>
            <a:ln w="25400" cap="flat">
              <a:solidFill>
                <a:srgbClr val="685948">
                  <a:alpha val="62000"/>
                </a:srgbClr>
              </a:solidFill>
              <a:prstDash val="solid"/>
              <a:miter lim="400000"/>
            </a:ln>
          </a:bottom>
          <a:insideH>
            <a:ln w="25400" cap="flat">
              <a:solidFill>
                <a:srgbClr val="685948">
                  <a:alpha val="62000"/>
                </a:srgbClr>
              </a:solidFill>
              <a:prstDash val="solid"/>
              <a:miter lim="400000"/>
            </a:ln>
          </a:insideH>
          <a:insideV>
            <a:ln w="25400" cap="flat">
              <a:solidFill>
                <a:srgbClr val="685948">
                  <a:alpha val="62000"/>
                </a:srgbClr>
              </a:solidFill>
              <a:prstDash val="solid"/>
              <a:miter lim="400000"/>
            </a:ln>
          </a:insideV>
        </a:tcBdr>
        <a:fill>
          <a:solidFill>
            <a:srgbClr val="000000">
              <a:alpha val="70000"/>
            </a:srgbClr>
          </a:solidFill>
        </a:fill>
      </a:tcStyle>
    </a:lastRow>
    <a:firstRow>
      <a:tcTxStyle b="off" i="off">
        <a:fontRef idx="minor">
          <a:srgbClr val="FFFFFF"/>
        </a:fontRef>
        <a:srgbClr val="FFFFFF"/>
      </a:tcTxStyle>
      <a:tcStyle>
        <a:tcBdr>
          <a:left>
            <a:ln w="25400" cap="flat">
              <a:solidFill>
                <a:srgbClr val="685948">
                  <a:alpha val="62000"/>
                </a:srgbClr>
              </a:solidFill>
              <a:prstDash val="solid"/>
              <a:miter lim="400000"/>
            </a:ln>
          </a:left>
          <a:right>
            <a:ln w="25400" cap="flat">
              <a:solidFill>
                <a:srgbClr val="685948">
                  <a:alpha val="62000"/>
                </a:srgbClr>
              </a:solidFill>
              <a:prstDash val="solid"/>
              <a:miter lim="400000"/>
            </a:ln>
          </a:right>
          <a:top>
            <a:ln w="25400" cap="flat">
              <a:solidFill>
                <a:srgbClr val="685948">
                  <a:alpha val="62000"/>
                </a:srgbClr>
              </a:solidFill>
              <a:prstDash val="solid"/>
              <a:miter lim="400000"/>
            </a:ln>
          </a:top>
          <a:bottom>
            <a:ln w="25400" cap="flat">
              <a:solidFill>
                <a:srgbClr val="685948">
                  <a:alpha val="62000"/>
                </a:srgbClr>
              </a:solidFill>
              <a:prstDash val="solid"/>
              <a:miter lim="400000"/>
            </a:ln>
          </a:bottom>
          <a:insideH>
            <a:ln w="25400" cap="flat">
              <a:solidFill>
                <a:srgbClr val="685948">
                  <a:alpha val="62000"/>
                </a:srgbClr>
              </a:solidFill>
              <a:prstDash val="solid"/>
              <a:miter lim="400000"/>
            </a:ln>
          </a:insideH>
          <a:insideV>
            <a:ln w="25400" cap="flat">
              <a:solidFill>
                <a:srgbClr val="685948">
                  <a:alpha val="62000"/>
                </a:srgbClr>
              </a:solidFill>
              <a:prstDash val="solid"/>
              <a:miter lim="400000"/>
            </a:ln>
          </a:insideV>
        </a:tcBdr>
        <a:fill>
          <a:solidFill>
            <a:srgbClr val="000000">
              <a:alpha val="70000"/>
            </a:srgbClr>
          </a:solidFill>
        </a:fill>
      </a:tcStyle>
    </a:firstRow>
  </a:tblStyle>
  <a:tblStyle styleId="{2708684C-4D16-4618-839F-0558EEFCDFE6}" styleName="">
    <a:tblBg/>
    <a:wholeTbl>
      <a:tcTxStyle b="off" i="off">
        <a:fontRef idx="minor">
          <a:srgbClr val="858585"/>
        </a:fontRef>
        <a:srgbClr val="858585"/>
      </a:tcTxStyle>
      <a:tcStyle>
        <a:tcBdr>
          <a:left>
            <a:ln w="12700" cap="flat">
              <a:noFill/>
              <a:miter lim="400000"/>
            </a:ln>
          </a:left>
          <a:right>
            <a:ln w="12700" cap="flat">
              <a:noFill/>
              <a:miter lim="400000"/>
            </a:ln>
          </a:right>
          <a:top>
            <a:ln w="12700" cap="flat">
              <a:solidFill>
                <a:schemeClr val="accent1">
                  <a:hueOff val="-313507"/>
                  <a:satOff val="34334"/>
                  <a:lumOff val="-8266"/>
                  <a:alpha val="62000"/>
                </a:schemeClr>
              </a:solidFill>
              <a:prstDash val="solid"/>
              <a:miter lim="400000"/>
            </a:ln>
          </a:top>
          <a:bottom>
            <a:ln w="12700" cap="flat">
              <a:solidFill>
                <a:schemeClr val="accent1">
                  <a:hueOff val="-313507"/>
                  <a:satOff val="34334"/>
                  <a:lumOff val="-8266"/>
                  <a:alpha val="62000"/>
                </a:schemeClr>
              </a:solidFill>
              <a:prstDash val="solid"/>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wholeTbl>
    <a:band2H>
      <a:tcTxStyle b="def" i="def"/>
      <a:tcStyle>
        <a:tcBdr/>
        <a:fill>
          <a:solidFill>
            <a:srgbClr val="FEFEE0">
              <a:alpha val="55000"/>
            </a:srgbClr>
          </a:solidFill>
        </a:fill>
      </a:tcStyle>
    </a:band2H>
    <a:firstCol>
      <a:tcTxStyle b="off" i="off">
        <a:fontRef idx="minor">
          <a:srgbClr val="45A7DE"/>
        </a:fontRef>
        <a:srgbClr val="45A7DE"/>
      </a:tcTxStyle>
      <a:tcStyle>
        <a:tcBdr>
          <a:left>
            <a:ln w="12700" cap="flat">
              <a:noFill/>
              <a:miter lim="400000"/>
            </a:ln>
          </a:left>
          <a:right>
            <a:ln w="38100" cap="flat">
              <a:solidFill>
                <a:schemeClr val="accent5">
                  <a:hueOff val="61010"/>
                  <a:satOff val="20460"/>
                  <a:lumOff val="-2197"/>
                  <a:alpha val="62000"/>
                </a:schemeClr>
              </a:solidFill>
              <a:prstDash val="solid"/>
              <a:miter lim="400000"/>
            </a:ln>
          </a:right>
          <a:top>
            <a:ln w="12700" cap="flat">
              <a:solidFill>
                <a:schemeClr val="accent1">
                  <a:hueOff val="-313507"/>
                  <a:satOff val="34334"/>
                  <a:lumOff val="-8266"/>
                  <a:alpha val="62000"/>
                </a:schemeClr>
              </a:solidFill>
              <a:prstDash val="solid"/>
              <a:miter lim="400000"/>
            </a:ln>
          </a:top>
          <a:bottom>
            <a:ln w="12700" cap="flat">
              <a:solidFill>
                <a:schemeClr val="accent1">
                  <a:hueOff val="-313507"/>
                  <a:satOff val="34334"/>
                  <a:lumOff val="-8266"/>
                  <a:alpha val="62000"/>
                </a:schemeClr>
              </a:solidFill>
              <a:prstDash val="solid"/>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firstCol>
    <a:lastRow>
      <a:tcTxStyle b="off" i="off">
        <a:fontRef idx="minor">
          <a:srgbClr val="45A7DE"/>
        </a:fontRef>
        <a:srgbClr val="45A7DE"/>
      </a:tcTxStyle>
      <a:tcStyle>
        <a:tcBdr>
          <a:left>
            <a:ln w="12700" cap="flat">
              <a:noFill/>
              <a:miter lim="400000"/>
            </a:ln>
          </a:left>
          <a:right>
            <a:ln w="12700" cap="flat">
              <a:noFill/>
              <a:miter lim="400000"/>
            </a:ln>
          </a:right>
          <a:top>
            <a:ln w="25400" cap="flat">
              <a:solidFill>
                <a:schemeClr val="accent1">
                  <a:hueOff val="-313507"/>
                  <a:satOff val="34334"/>
                  <a:lumOff val="-8266"/>
                  <a:alpha val="62000"/>
                </a:schemeClr>
              </a:solidFill>
              <a:prstDash val="solid"/>
              <a:miter lim="400000"/>
            </a:ln>
          </a:top>
          <a:bottom>
            <a:ln w="12700" cap="flat">
              <a:noFill/>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lastRow>
    <a:firstRow>
      <a:tcTxStyle b="off" i="off">
        <a:fontRef idx="minor">
          <a:srgbClr val="45A7DE"/>
        </a:fontRef>
        <a:srgbClr val="45A7DE"/>
      </a:tcTxStyle>
      <a:tcStyle>
        <a:tcBdr>
          <a:left>
            <a:ln w="12700" cap="flat">
              <a:noFill/>
              <a:miter lim="400000"/>
            </a:ln>
          </a:left>
          <a:right>
            <a:ln w="12700" cap="flat">
              <a:noFill/>
              <a:miter lim="400000"/>
            </a:ln>
          </a:right>
          <a:top>
            <a:ln w="12700" cap="flat">
              <a:noFill/>
              <a:miter lim="400000"/>
            </a:ln>
          </a:top>
          <a:bottom>
            <a:ln w="25400" cap="flat">
              <a:solidFill>
                <a:schemeClr val="accent1">
                  <a:hueOff val="-313507"/>
                  <a:satOff val="34334"/>
                  <a:lumOff val="-8266"/>
                  <a:alpha val="62000"/>
                </a:schemeClr>
              </a:solidFill>
              <a:prstDash val="solid"/>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a:p>
        </p:txBody>
      </p:sp>
      <p:sp>
        <p:nvSpPr>
          <p:cNvPr id="125" name="Shape 125"/>
          <p:cNvSpPr/>
          <p:nvPr>
            <p:ph type="body" sz="quarter" idx="1"/>
          </p:nvPr>
        </p:nvSpPr>
        <p:spPr>
          <a:prstGeom prst="rect">
            <a:avLst/>
          </a:prstGeom>
        </p:spPr>
        <p:txBody>
          <a:bodyPr/>
          <a:lstStyle/>
          <a:p>
            <a:pPr/>
            <a:r>
              <a:t>大家上午好。今天我来讲一下我最近新学的算法，算法的名字叫BP神经网络。在我自学BP神经网络的时候，我发现很多地方不好理解，在我讲的过程中，如果有哪里我没有讲清楚的地方，请随时打断我。我将从两个部分进行讲解，一个部分是BP神经网络的理论基础，另一个部分是BP神经网络在python程序语言中是如何实现的。</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我们先来区分2个概念+读ppt。很多问题，如果能够化简为凸函数求极值的问题，那么这个问题就算是解决了。</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r>
              <a:t>读ppt+如果想让一个函数输出自己期望的结果，那么可以定义一个损失函数，函数的形式如图。当损失函数的数值降到最低时，那么函数的输出就十分接近期望的输出了。我们选择的方法是梯度下降法。那么什么是梯度呢？</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这首诗反映了诗人不怕困难，敢于攀登绝顶，拥有俯视一切的雄心和气概。那么，我们讲的是已经到达山顶了，要下山。沿着哪条路下山最快呢？当然，有人可能会考虑用其他的方法，比如随机搜索或者遗传算法，但是随着网络深度的增加和节点个数的增加，误差会增大，并且会更加繁琐。比较可取的方法是选择梯度下降法。</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hape 291"/>
          <p:cNvSpPr/>
          <p:nvPr>
            <p:ph type="sldImg"/>
          </p:nvPr>
        </p:nvSpPr>
        <p:spPr>
          <a:prstGeom prst="rect">
            <a:avLst/>
          </a:prstGeom>
        </p:spPr>
        <p:txBody>
          <a:bodyPr/>
          <a:lstStyle/>
          <a:p>
            <a:pPr/>
          </a:p>
        </p:txBody>
      </p:sp>
      <p:sp>
        <p:nvSpPr>
          <p:cNvPr id="292" name="Shape 292"/>
          <p:cNvSpPr/>
          <p:nvPr>
            <p:ph type="body" sz="quarter" idx="1"/>
          </p:nvPr>
        </p:nvSpPr>
        <p:spPr>
          <a:prstGeom prst="rect">
            <a:avLst/>
          </a:prstGeom>
        </p:spPr>
        <p:txBody>
          <a:bodyPr/>
          <a:lstStyle/>
          <a:p>
            <a:pPr/>
            <a:r>
              <a:t>读ppt+那么，在bp神经网络中，反向传播过程中，是怎么样确定梯度的呢？反向传播的具体过程是什么样的呢？</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正向传播，为了得到结果。然后反向传播，找到梯度。</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首先来看第一部分，BP神经网络的理论基础。</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神经网络分为2种，一种是生物神经网络，另一种是人工神经网络。什么是生物神经网络呢？什么是人工神经网络呢？人工神经网络的核心，是一种类比于生物神经网络而提出来的一种数学模型，本质就是一种算法。我们研究的呢，是人工神经网络。以下我简称神经网络。随着近年来，人工智能和大数据方面研究与应用的迅速崛起，神经网络得到了广泛的应用。而我即将讲到的BP神经网络就是神经网络中非常常用的一种。</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读ppt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读ppt+图a所示的就只有一个隐含层，属于浅层神经网络，图b有3个隐含层，属于深度学习的神经网络。值得注意的是，图中其他节点之间也是相连的，但是我并没有画出来。</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为了深入理解bp神经网络的工作原理，我们引入感知器的概念。+读ppt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读ppt+叙述流程图</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读ppt+正向传播的核心就是从输入经过不断计算得到输出的过程。</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为什么bp神经网络，叫反向传播的神经网络呢？因为反向传播很重要。就像生活中，我们形容一个人，叫“高富帅”，这个人可能还有其他方面的优点，比如，身体好、学习好、视力好等等，但是这些都不重要，所以我们挑重要的说，对吧？“高富帅”。为什么bp神经网络既有正向传播的过程，又有反向传播的过程，而只叫bp神经网络呢？因为基本正向传播都能够想到，而反向传播很难想到，所以强调反向传播。</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与副标题">
    <p:spTree>
      <p:nvGrpSpPr>
        <p:cNvPr id="1" name=""/>
        <p:cNvGrpSpPr/>
        <p:nvPr/>
      </p:nvGrpSpPr>
      <p:grpSpPr>
        <a:xfrm>
          <a:off x="0" y="0"/>
          <a:ext cx="0" cy="0"/>
          <a:chOff x="0" y="0"/>
          <a:chExt cx="0" cy="0"/>
        </a:xfrm>
      </p:grpSpPr>
      <p:sp>
        <p:nvSpPr>
          <p:cNvPr id="11" name="标题文本"/>
          <p:cNvSpPr txBox="1"/>
          <p:nvPr>
            <p:ph type="title"/>
          </p:nvPr>
        </p:nvSpPr>
        <p:spPr>
          <a:xfrm>
            <a:off x="4833937" y="2696765"/>
            <a:ext cx="14716126" cy="3929064"/>
          </a:xfrm>
          <a:prstGeom prst="rect">
            <a:avLst/>
          </a:prstGeom>
        </p:spPr>
        <p:txBody>
          <a:bodyPr anchor="b"/>
          <a:lstStyle>
            <a:lvl1pPr>
              <a:defRPr sz="13200"/>
            </a:lvl1pPr>
          </a:lstStyle>
          <a:p>
            <a:pPr/>
            <a:r>
              <a:t>标题文本</a:t>
            </a:r>
          </a:p>
        </p:txBody>
      </p:sp>
      <p:sp>
        <p:nvSpPr>
          <p:cNvPr id="12" name="正文级别 1…"/>
          <p:cNvSpPr txBox="1"/>
          <p:nvPr>
            <p:ph type="body" sz="quarter" idx="1"/>
          </p:nvPr>
        </p:nvSpPr>
        <p:spPr>
          <a:xfrm>
            <a:off x="4833937" y="7054453"/>
            <a:ext cx="14716126" cy="1785938"/>
          </a:xfrm>
          <a:prstGeom prst="rect">
            <a:avLst/>
          </a:prstGeom>
        </p:spPr>
        <p:txBody>
          <a:bodyPr anchor="t"/>
          <a:lstStyle>
            <a:lvl1pPr marL="0" indent="0" algn="ctr">
              <a:spcBef>
                <a:spcPts val="0"/>
              </a:spcBef>
              <a:buSzTx/>
              <a:buNone/>
              <a:defRPr sz="5600">
                <a:solidFill>
                  <a:srgbClr val="000000"/>
                </a:solidFill>
              </a:defRPr>
            </a:lvl1pPr>
            <a:lvl2pPr marL="0" indent="0" algn="ctr">
              <a:spcBef>
                <a:spcPts val="0"/>
              </a:spcBef>
              <a:buSzTx/>
              <a:buNone/>
              <a:defRPr sz="5600">
                <a:solidFill>
                  <a:srgbClr val="000000"/>
                </a:solidFill>
              </a:defRPr>
            </a:lvl2pPr>
            <a:lvl3pPr marL="0" indent="0" algn="ctr">
              <a:spcBef>
                <a:spcPts val="0"/>
              </a:spcBef>
              <a:buSzTx/>
              <a:buNone/>
              <a:defRPr sz="5600">
                <a:solidFill>
                  <a:srgbClr val="000000"/>
                </a:solidFill>
              </a:defRPr>
            </a:lvl3pPr>
            <a:lvl4pPr marL="0" indent="0" algn="ctr">
              <a:spcBef>
                <a:spcPts val="0"/>
              </a:spcBef>
              <a:buSzTx/>
              <a:buNone/>
              <a:defRPr sz="5600">
                <a:solidFill>
                  <a:srgbClr val="000000"/>
                </a:solidFill>
              </a:defRPr>
            </a:lvl4pPr>
            <a:lvl5pPr marL="0" indent="0" algn="ctr">
              <a:spcBef>
                <a:spcPts val="0"/>
              </a:spcBef>
              <a:buSzTx/>
              <a:buNone/>
              <a:defRPr sz="5600">
                <a:solidFill>
                  <a:srgbClr val="000000"/>
                </a:solidFill>
              </a:defRPr>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xfrm>
            <a:off x="11936192" y="13064331"/>
            <a:ext cx="503048" cy="473076"/>
          </a:xfrm>
          <a:prstGeom prst="rect">
            <a:avLst/>
          </a:prstGeom>
        </p:spPr>
        <p:txBody>
          <a:bodyPr anchor="b"/>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93" name="“在此键入引文。”"/>
          <p:cNvSpPr txBox="1"/>
          <p:nvPr>
            <p:ph type="body" sz="quarter" idx="13"/>
          </p:nvPr>
        </p:nvSpPr>
        <p:spPr>
          <a:xfrm>
            <a:off x="4833937" y="5916215"/>
            <a:ext cx="14716126" cy="1133476"/>
          </a:xfrm>
          <a:prstGeom prst="rect">
            <a:avLst/>
          </a:prstGeom>
        </p:spPr>
        <p:txBody>
          <a:bodyPr>
            <a:spAutoFit/>
          </a:bodyPr>
          <a:lstStyle>
            <a:lvl1pPr marL="0" indent="0" algn="ctr">
              <a:spcBef>
                <a:spcPts val="0"/>
              </a:spcBef>
              <a:buSzTx/>
              <a:buNone/>
              <a:defRPr sz="5600">
                <a:solidFill>
                  <a:srgbClr val="45A7DE"/>
                </a:solidFill>
              </a:defRPr>
            </a:lvl1pPr>
          </a:lstStyle>
          <a:p>
            <a:pPr/>
            <a:r>
              <a:t>“在此键入引文。”</a:t>
            </a:r>
          </a:p>
        </p:txBody>
      </p:sp>
      <p:sp>
        <p:nvSpPr>
          <p:cNvPr id="94" name="–Johnny Appleseed"/>
          <p:cNvSpPr txBox="1"/>
          <p:nvPr>
            <p:ph type="body" sz="quarter" idx="14"/>
          </p:nvPr>
        </p:nvSpPr>
        <p:spPr>
          <a:xfrm>
            <a:off x="4833937" y="8947546"/>
            <a:ext cx="14716126" cy="839392"/>
          </a:xfrm>
          <a:prstGeom prst="rect">
            <a:avLst/>
          </a:prstGeom>
        </p:spPr>
        <p:txBody>
          <a:bodyPr anchor="t">
            <a:spAutoFit/>
          </a:bodyPr>
          <a:lstStyle>
            <a:lvl1pPr marL="0" indent="0" algn="ctr">
              <a:spcBef>
                <a:spcPts val="0"/>
              </a:spcBef>
              <a:buSzTx/>
              <a:buNone/>
              <a:defRPr sz="5000"/>
            </a:lvl1pPr>
          </a:lstStyle>
          <a:p>
            <a:pPr/>
            <a:r>
              <a:t>–Johnny Appleseed</a:t>
            </a:r>
          </a:p>
        </p:txBody>
      </p:sp>
      <p:sp>
        <p:nvSpPr>
          <p:cNvPr id="9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02" name="图像"/>
          <p:cNvSpPr/>
          <p:nvPr>
            <p:ph type="pic" idx="13"/>
          </p:nvPr>
        </p:nvSpPr>
        <p:spPr>
          <a:xfrm>
            <a:off x="-1823593" y="-892969"/>
            <a:ext cx="27235548" cy="15742147"/>
          </a:xfrm>
          <a:prstGeom prst="rect">
            <a:avLst/>
          </a:prstGeom>
        </p:spPr>
        <p:txBody>
          <a:bodyPr lIns="91439" tIns="45719" rIns="91439" bIns="45719" anchor="t">
            <a:noAutofit/>
          </a:bodyPr>
          <a:lstStyle/>
          <a:p>
            <a:pPr/>
          </a:p>
        </p:txBody>
      </p:sp>
      <p:sp>
        <p:nvSpPr>
          <p:cNvPr id="10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1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水平">
    <p:spTree>
      <p:nvGrpSpPr>
        <p:cNvPr id="1" name=""/>
        <p:cNvGrpSpPr/>
        <p:nvPr/>
      </p:nvGrpSpPr>
      <p:grpSpPr>
        <a:xfrm>
          <a:off x="0" y="0"/>
          <a:ext cx="0" cy="0"/>
          <a:chOff x="0" y="0"/>
          <a:chExt cx="0" cy="0"/>
        </a:xfrm>
      </p:grpSpPr>
      <p:sp>
        <p:nvSpPr>
          <p:cNvPr id="20" name="图像"/>
          <p:cNvSpPr/>
          <p:nvPr>
            <p:ph type="pic" idx="13"/>
          </p:nvPr>
        </p:nvSpPr>
        <p:spPr>
          <a:xfrm>
            <a:off x="4808260" y="262371"/>
            <a:ext cx="16499840" cy="9536907"/>
          </a:xfrm>
          <a:prstGeom prst="rect">
            <a:avLst/>
          </a:prstGeom>
          <a:ln w="9525">
            <a:round/>
          </a:ln>
        </p:spPr>
        <p:txBody>
          <a:bodyPr lIns="91439" tIns="45719" rIns="91439" bIns="45719" anchor="t">
            <a:noAutofit/>
          </a:bodyPr>
          <a:lstStyle/>
          <a:p>
            <a:pPr/>
          </a:p>
        </p:txBody>
      </p:sp>
      <p:sp>
        <p:nvSpPr>
          <p:cNvPr id="21" name="标题文本"/>
          <p:cNvSpPr txBox="1"/>
          <p:nvPr>
            <p:ph type="title"/>
          </p:nvPr>
        </p:nvSpPr>
        <p:spPr>
          <a:xfrm>
            <a:off x="4833937" y="9286875"/>
            <a:ext cx="14716126" cy="2321719"/>
          </a:xfrm>
          <a:prstGeom prst="rect">
            <a:avLst/>
          </a:prstGeom>
        </p:spPr>
        <p:txBody>
          <a:bodyPr anchor="b"/>
          <a:lstStyle>
            <a:lvl1pPr>
              <a:defRPr sz="13200"/>
            </a:lvl1pPr>
          </a:lstStyle>
          <a:p>
            <a:pPr/>
            <a:r>
              <a:t>标题文本</a:t>
            </a:r>
          </a:p>
        </p:txBody>
      </p:sp>
      <p:sp>
        <p:nvSpPr>
          <p:cNvPr id="22" name="正文级别 1…"/>
          <p:cNvSpPr txBox="1"/>
          <p:nvPr>
            <p:ph type="body" sz="quarter" idx="1"/>
          </p:nvPr>
        </p:nvSpPr>
        <p:spPr>
          <a:xfrm>
            <a:off x="4833937" y="11715750"/>
            <a:ext cx="14716126" cy="1785938"/>
          </a:xfrm>
          <a:prstGeom prst="rect">
            <a:avLst/>
          </a:prstGeom>
        </p:spPr>
        <p:txBody>
          <a:bodyPr anchor="t"/>
          <a:lstStyle>
            <a:lvl1pPr marL="0" indent="0" algn="ctr">
              <a:spcBef>
                <a:spcPts val="0"/>
              </a:spcBef>
              <a:buSzTx/>
              <a:buNone/>
              <a:defRPr sz="5600">
                <a:solidFill>
                  <a:srgbClr val="000000"/>
                </a:solidFill>
              </a:defRPr>
            </a:lvl1pPr>
            <a:lvl2pPr marL="0" indent="0" algn="ctr">
              <a:spcBef>
                <a:spcPts val="0"/>
              </a:spcBef>
              <a:buSzTx/>
              <a:buNone/>
              <a:defRPr sz="5600">
                <a:solidFill>
                  <a:srgbClr val="000000"/>
                </a:solidFill>
              </a:defRPr>
            </a:lvl2pPr>
            <a:lvl3pPr marL="0" indent="0" algn="ctr">
              <a:spcBef>
                <a:spcPts val="0"/>
              </a:spcBef>
              <a:buSzTx/>
              <a:buNone/>
              <a:defRPr sz="5600">
                <a:solidFill>
                  <a:srgbClr val="000000"/>
                </a:solidFill>
              </a:defRPr>
            </a:lvl3pPr>
            <a:lvl4pPr marL="0" indent="0" algn="ctr">
              <a:spcBef>
                <a:spcPts val="0"/>
              </a:spcBef>
              <a:buSzTx/>
              <a:buNone/>
              <a:defRPr sz="5600">
                <a:solidFill>
                  <a:srgbClr val="000000"/>
                </a:solidFill>
              </a:defRPr>
            </a:lvl4pPr>
            <a:lvl5pPr marL="0" indent="0" algn="ctr">
              <a:spcBef>
                <a:spcPts val="0"/>
              </a:spcBef>
              <a:buSzTx/>
              <a:buNone/>
              <a:defRPr sz="5600">
                <a:solidFill>
                  <a:srgbClr val="000000"/>
                </a:solidFill>
              </a:defRPr>
            </a:lvl5pPr>
          </a:lstStyle>
          <a:p>
            <a:pPr/>
            <a:r>
              <a:t>正文级别 1</a:t>
            </a:r>
          </a:p>
          <a:p>
            <a:pPr lvl="1"/>
            <a:r>
              <a:t>正文级别 2</a:t>
            </a:r>
          </a:p>
          <a:p>
            <a:pPr lvl="2"/>
            <a:r>
              <a:t>正文级别 3</a:t>
            </a:r>
          </a:p>
          <a:p>
            <a:pPr lvl="3"/>
            <a:r>
              <a:t>正文级别 4</a:t>
            </a:r>
          </a:p>
          <a:p>
            <a:pPr lvl="4"/>
            <a:r>
              <a:t>正文级别 5</a:t>
            </a:r>
          </a:p>
        </p:txBody>
      </p:sp>
      <p:sp>
        <p:nvSpPr>
          <p:cNvPr id="2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居中">
    <p:spTree>
      <p:nvGrpSpPr>
        <p:cNvPr id="1" name=""/>
        <p:cNvGrpSpPr/>
        <p:nvPr/>
      </p:nvGrpSpPr>
      <p:grpSpPr>
        <a:xfrm>
          <a:off x="0" y="0"/>
          <a:ext cx="0" cy="0"/>
          <a:chOff x="0" y="0"/>
          <a:chExt cx="0" cy="0"/>
        </a:xfrm>
      </p:grpSpPr>
      <p:sp>
        <p:nvSpPr>
          <p:cNvPr id="30" name="标题文本"/>
          <p:cNvSpPr txBox="1"/>
          <p:nvPr>
            <p:ph type="title"/>
          </p:nvPr>
        </p:nvSpPr>
        <p:spPr>
          <a:xfrm>
            <a:off x="4833937" y="4000500"/>
            <a:ext cx="14716126" cy="5715000"/>
          </a:xfrm>
          <a:prstGeom prst="rect">
            <a:avLst/>
          </a:prstGeom>
        </p:spPr>
        <p:txBody>
          <a:bodyPr/>
          <a:lstStyle>
            <a:lvl1pPr>
              <a:defRPr sz="13200"/>
            </a:lvl1pPr>
          </a:lstStyle>
          <a:p>
            <a:pPr/>
            <a:r>
              <a:t>标题文本</a:t>
            </a:r>
          </a:p>
        </p:txBody>
      </p:sp>
      <p:sp>
        <p:nvSpPr>
          <p:cNvPr id="3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垂直">
    <p:spTree>
      <p:nvGrpSpPr>
        <p:cNvPr id="1" name=""/>
        <p:cNvGrpSpPr/>
        <p:nvPr/>
      </p:nvGrpSpPr>
      <p:grpSpPr>
        <a:xfrm>
          <a:off x="0" y="0"/>
          <a:ext cx="0" cy="0"/>
          <a:chOff x="0" y="0"/>
          <a:chExt cx="0" cy="0"/>
        </a:xfrm>
      </p:grpSpPr>
      <p:sp>
        <p:nvSpPr>
          <p:cNvPr id="38" name="butterfly-and-leaf_3000x1734.jpeg"/>
          <p:cNvSpPr/>
          <p:nvPr>
            <p:ph type="pic" idx="13"/>
          </p:nvPr>
        </p:nvSpPr>
        <p:spPr>
          <a:xfrm>
            <a:off x="8022762" y="740324"/>
            <a:ext cx="20671145" cy="11947923"/>
          </a:xfrm>
          <a:prstGeom prst="rect">
            <a:avLst/>
          </a:prstGeom>
          <a:ln w="9525">
            <a:round/>
          </a:ln>
        </p:spPr>
        <p:txBody>
          <a:bodyPr lIns="91439" tIns="45719" rIns="91439" bIns="45719" anchor="t">
            <a:noAutofit/>
          </a:bodyPr>
          <a:lstStyle/>
          <a:p>
            <a:pPr/>
          </a:p>
        </p:txBody>
      </p:sp>
      <p:sp>
        <p:nvSpPr>
          <p:cNvPr id="39" name="标题文本"/>
          <p:cNvSpPr txBox="1"/>
          <p:nvPr>
            <p:ph type="title"/>
          </p:nvPr>
        </p:nvSpPr>
        <p:spPr>
          <a:xfrm>
            <a:off x="3583781" y="1982390"/>
            <a:ext cx="8251032" cy="4643439"/>
          </a:xfrm>
          <a:prstGeom prst="rect">
            <a:avLst/>
          </a:prstGeom>
        </p:spPr>
        <p:txBody>
          <a:bodyPr anchor="b"/>
          <a:lstStyle/>
          <a:p>
            <a:pPr/>
            <a:r>
              <a:t>标题文本</a:t>
            </a:r>
          </a:p>
        </p:txBody>
      </p:sp>
      <p:sp>
        <p:nvSpPr>
          <p:cNvPr id="40" name="正文级别 1…"/>
          <p:cNvSpPr txBox="1"/>
          <p:nvPr>
            <p:ph type="body" sz="quarter" idx="1"/>
          </p:nvPr>
        </p:nvSpPr>
        <p:spPr>
          <a:xfrm>
            <a:off x="3583781" y="6732984"/>
            <a:ext cx="8251032" cy="5232798"/>
          </a:xfrm>
          <a:prstGeom prst="rect">
            <a:avLst/>
          </a:prstGeom>
        </p:spPr>
        <p:txBody>
          <a:bodyPr anchor="t"/>
          <a:lstStyle>
            <a:lvl1pPr marL="0" indent="0" algn="ctr">
              <a:spcBef>
                <a:spcPts val="0"/>
              </a:spcBef>
              <a:buSzTx/>
              <a:buNone/>
              <a:defRPr sz="5600">
                <a:solidFill>
                  <a:srgbClr val="000000"/>
                </a:solidFill>
              </a:defRPr>
            </a:lvl1pPr>
            <a:lvl2pPr marL="0" indent="0" algn="ctr">
              <a:spcBef>
                <a:spcPts val="0"/>
              </a:spcBef>
              <a:buSzTx/>
              <a:buNone/>
              <a:defRPr sz="5600">
                <a:solidFill>
                  <a:srgbClr val="000000"/>
                </a:solidFill>
              </a:defRPr>
            </a:lvl2pPr>
            <a:lvl3pPr marL="0" indent="0" algn="ctr">
              <a:spcBef>
                <a:spcPts val="0"/>
              </a:spcBef>
              <a:buSzTx/>
              <a:buNone/>
              <a:defRPr sz="5600">
                <a:solidFill>
                  <a:srgbClr val="000000"/>
                </a:solidFill>
              </a:defRPr>
            </a:lvl3pPr>
            <a:lvl4pPr marL="0" indent="0" algn="ctr">
              <a:spcBef>
                <a:spcPts val="0"/>
              </a:spcBef>
              <a:buSzTx/>
              <a:buNone/>
              <a:defRPr sz="5600">
                <a:solidFill>
                  <a:srgbClr val="000000"/>
                </a:solidFill>
              </a:defRPr>
            </a:lvl4pPr>
            <a:lvl5pPr marL="0" indent="0" algn="ctr">
              <a:spcBef>
                <a:spcPts val="0"/>
              </a:spcBef>
              <a:buSzTx/>
              <a:buNone/>
              <a:defRPr sz="5600">
                <a:solidFill>
                  <a:srgbClr val="000000"/>
                </a:solidFill>
              </a:defRPr>
            </a:lvl5pPr>
          </a:lstStyle>
          <a:p>
            <a:pPr/>
            <a:r>
              <a:t>正文级别 1</a:t>
            </a:r>
          </a:p>
          <a:p>
            <a:pPr lvl="1"/>
            <a:r>
              <a:t>正文级别 2</a:t>
            </a:r>
          </a:p>
          <a:p>
            <a:pPr lvl="2"/>
            <a:r>
              <a:t>正文级别 3</a:t>
            </a:r>
          </a:p>
          <a:p>
            <a:pPr lvl="3"/>
            <a:r>
              <a:t>正文级别 4</a:t>
            </a:r>
          </a:p>
          <a:p>
            <a:pPr lvl="4"/>
            <a:r>
              <a:t>正文级别 5</a:t>
            </a:r>
          </a:p>
        </p:txBody>
      </p:sp>
      <p:sp>
        <p:nvSpPr>
          <p:cNvPr id="4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顶部对齐">
    <p:spTree>
      <p:nvGrpSpPr>
        <p:cNvPr id="1" name=""/>
        <p:cNvGrpSpPr/>
        <p:nvPr/>
      </p:nvGrpSpPr>
      <p:grpSpPr>
        <a:xfrm>
          <a:off x="0" y="0"/>
          <a:ext cx="0" cy="0"/>
          <a:chOff x="0" y="0"/>
          <a:chExt cx="0" cy="0"/>
        </a:xfrm>
      </p:grpSpPr>
      <p:sp>
        <p:nvSpPr>
          <p:cNvPr id="48" name="标题文本"/>
          <p:cNvSpPr txBox="1"/>
          <p:nvPr>
            <p:ph type="title"/>
          </p:nvPr>
        </p:nvSpPr>
        <p:spPr>
          <a:prstGeom prst="rect">
            <a:avLst/>
          </a:prstGeom>
        </p:spPr>
        <p:txBody>
          <a:bodyPr/>
          <a:lstStyle/>
          <a:p>
            <a:pPr/>
            <a:r>
              <a:t>标题文本</a:t>
            </a:r>
          </a:p>
        </p:txBody>
      </p:sp>
      <p:sp>
        <p:nvSpPr>
          <p:cNvPr id="4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56" name="标题文本"/>
          <p:cNvSpPr txBox="1"/>
          <p:nvPr>
            <p:ph type="title"/>
          </p:nvPr>
        </p:nvSpPr>
        <p:spPr>
          <a:prstGeom prst="rect">
            <a:avLst/>
          </a:prstGeom>
        </p:spPr>
        <p:txBody>
          <a:bodyPr/>
          <a:lstStyle/>
          <a:p>
            <a:pPr/>
            <a:r>
              <a:t>标题文本</a:t>
            </a:r>
          </a:p>
        </p:txBody>
      </p:sp>
      <p:sp>
        <p:nvSpPr>
          <p:cNvPr id="57" name="正文级别 1…"/>
          <p:cNvSpPr txBox="1"/>
          <p:nvPr>
            <p:ph type="body" sz="half" idx="1"/>
          </p:nvPr>
        </p:nvSpPr>
        <p:spPr>
          <a:xfrm>
            <a:off x="4833937" y="3893343"/>
            <a:ext cx="14716126" cy="803672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正文级别 1</a:t>
            </a:r>
          </a:p>
          <a:p>
            <a:pPr lvl="1"/>
            <a:r>
              <a:t>正文级别 2</a:t>
            </a:r>
          </a:p>
          <a:p>
            <a:pPr lvl="2"/>
            <a:r>
              <a:t>正文级别 3</a:t>
            </a:r>
          </a:p>
          <a:p>
            <a:pPr lvl="3"/>
            <a:r>
              <a:t>正文级别 4</a:t>
            </a:r>
          </a:p>
          <a:p>
            <a:pPr lvl="4"/>
            <a:r>
              <a:t>正文级别 5</a:t>
            </a:r>
          </a:p>
        </p:txBody>
      </p:sp>
      <p:sp>
        <p:nvSpPr>
          <p:cNvPr id="5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5" name="butterfly-and-leaf_3000x1734.jpeg"/>
          <p:cNvSpPr/>
          <p:nvPr>
            <p:ph type="pic" idx="13"/>
          </p:nvPr>
        </p:nvSpPr>
        <p:spPr>
          <a:xfrm>
            <a:off x="9917614" y="3057203"/>
            <a:ext cx="16005463" cy="9251157"/>
          </a:xfrm>
          <a:prstGeom prst="rect">
            <a:avLst/>
          </a:prstGeom>
          <a:ln w="9525">
            <a:round/>
          </a:ln>
        </p:spPr>
        <p:txBody>
          <a:bodyPr lIns="91439" tIns="45719" rIns="91439" bIns="45719" anchor="t">
            <a:noAutofit/>
          </a:bodyPr>
          <a:lstStyle/>
          <a:p>
            <a:pPr/>
          </a:p>
        </p:txBody>
      </p:sp>
      <p:sp>
        <p:nvSpPr>
          <p:cNvPr id="66" name="标题文本"/>
          <p:cNvSpPr txBox="1"/>
          <p:nvPr>
            <p:ph type="title"/>
          </p:nvPr>
        </p:nvSpPr>
        <p:spPr>
          <a:prstGeom prst="rect">
            <a:avLst/>
          </a:prstGeom>
        </p:spPr>
        <p:txBody>
          <a:bodyPr/>
          <a:lstStyle/>
          <a:p>
            <a:pPr/>
            <a:r>
              <a:t>标题文本</a:t>
            </a:r>
          </a:p>
        </p:txBody>
      </p:sp>
      <p:sp>
        <p:nvSpPr>
          <p:cNvPr id="67" name="正文级别 1…"/>
          <p:cNvSpPr txBox="1"/>
          <p:nvPr>
            <p:ph type="body" sz="quarter" idx="1"/>
          </p:nvPr>
        </p:nvSpPr>
        <p:spPr>
          <a:xfrm>
            <a:off x="4833937" y="3893343"/>
            <a:ext cx="7679532" cy="8036720"/>
          </a:xfrm>
          <a:prstGeom prst="rect">
            <a:avLst/>
          </a:prstGeom>
        </p:spPr>
        <p:txBody>
          <a:bodyPr/>
          <a:lstStyle>
            <a:lvl1pPr marL="617361" indent="-617361">
              <a:spcBef>
                <a:spcPts val="5300"/>
              </a:spcBef>
              <a:buSzPct val="50000"/>
              <a:buBlip>
                <a:blip r:embed="rId2"/>
              </a:buBlip>
              <a:defRPr sz="5000"/>
            </a:lvl1pPr>
            <a:lvl2pPr marL="1061861" indent="-617361">
              <a:spcBef>
                <a:spcPts val="5300"/>
              </a:spcBef>
              <a:buSzPct val="50000"/>
              <a:buBlip>
                <a:blip r:embed="rId2"/>
              </a:buBlip>
              <a:defRPr sz="5000"/>
            </a:lvl2pPr>
            <a:lvl3pPr marL="1506361" indent="-617361">
              <a:spcBef>
                <a:spcPts val="5300"/>
              </a:spcBef>
              <a:buSzPct val="50000"/>
              <a:buBlip>
                <a:blip r:embed="rId2"/>
              </a:buBlip>
              <a:defRPr sz="5000"/>
            </a:lvl3pPr>
            <a:lvl4pPr marL="1950861" indent="-617361">
              <a:spcBef>
                <a:spcPts val="5300"/>
              </a:spcBef>
              <a:buSzPct val="50000"/>
              <a:buBlip>
                <a:blip r:embed="rId2"/>
              </a:buBlip>
              <a:defRPr sz="5000"/>
            </a:lvl4pPr>
            <a:lvl5pPr marL="2395361" indent="-617361">
              <a:spcBef>
                <a:spcPts val="5300"/>
              </a:spcBef>
              <a:buSzPct val="50000"/>
              <a:buBlip>
                <a:blip r:embed="rId2"/>
              </a:buBlip>
              <a:defRPr sz="5000"/>
            </a:lvl5pPr>
          </a:lstStyle>
          <a:p>
            <a:pPr/>
            <a:r>
              <a:t>正文级别 1</a:t>
            </a:r>
          </a:p>
          <a:p>
            <a:pPr lvl="1"/>
            <a:r>
              <a:t>正文级别 2</a:t>
            </a:r>
          </a:p>
          <a:p>
            <a:pPr lvl="2"/>
            <a:r>
              <a:t>正文级别 3</a:t>
            </a:r>
          </a:p>
          <a:p>
            <a:pPr lvl="3"/>
            <a:r>
              <a:t>正文级别 4</a:t>
            </a:r>
          </a:p>
          <a:p>
            <a:pPr lvl="4"/>
            <a:r>
              <a:t>正文级别 5</a:t>
            </a:r>
          </a:p>
        </p:txBody>
      </p:sp>
      <p:sp>
        <p:nvSpPr>
          <p:cNvPr id="6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75" name="正文级别 1…"/>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正文级别 1</a:t>
            </a:r>
          </a:p>
          <a:p>
            <a:pPr lvl="1"/>
            <a:r>
              <a:t>正文级别 2</a:t>
            </a:r>
          </a:p>
          <a:p>
            <a:pPr lvl="2"/>
            <a:r>
              <a:t>正文级别 3</a:t>
            </a:r>
          </a:p>
          <a:p>
            <a:pPr lvl="3"/>
            <a:r>
              <a:t>正文级别 4</a:t>
            </a:r>
          </a:p>
          <a:p>
            <a:pPr lvl="4"/>
            <a:r>
              <a:t>正文级别 5</a:t>
            </a:r>
          </a:p>
        </p:txBody>
      </p:sp>
      <p:sp>
        <p:nvSpPr>
          <p:cNvPr id="7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83" name="图像"/>
          <p:cNvSpPr/>
          <p:nvPr>
            <p:ph type="pic" idx="13"/>
          </p:nvPr>
        </p:nvSpPr>
        <p:spPr>
          <a:xfrm rot="21600000">
            <a:off x="8120729" y="-2182842"/>
            <a:ext cx="14294117" cy="14294075"/>
          </a:xfrm>
          <a:prstGeom prst="rect">
            <a:avLst/>
          </a:prstGeom>
          <a:ln w="9525">
            <a:round/>
          </a:ln>
        </p:spPr>
        <p:txBody>
          <a:bodyPr lIns="91439" tIns="45719" rIns="91439" bIns="45719" anchor="t">
            <a:noAutofit/>
          </a:bodyPr>
          <a:lstStyle/>
          <a:p>
            <a:pPr/>
          </a:p>
        </p:txBody>
      </p:sp>
      <p:sp>
        <p:nvSpPr>
          <p:cNvPr id="84" name="图像"/>
          <p:cNvSpPr/>
          <p:nvPr>
            <p:ph type="pic" sz="half" idx="14"/>
          </p:nvPr>
        </p:nvSpPr>
        <p:spPr>
          <a:xfrm rot="21600000">
            <a:off x="10261177" y="5381567"/>
            <a:ext cx="13811663" cy="7983141"/>
          </a:xfrm>
          <a:prstGeom prst="rect">
            <a:avLst/>
          </a:prstGeom>
          <a:ln w="9525">
            <a:round/>
          </a:ln>
        </p:spPr>
        <p:txBody>
          <a:bodyPr lIns="91439" tIns="45719" rIns="91439" bIns="45719" anchor="t">
            <a:noAutofit/>
          </a:bodyPr>
          <a:lstStyle/>
          <a:p>
            <a:pPr/>
          </a:p>
        </p:txBody>
      </p:sp>
      <p:sp>
        <p:nvSpPr>
          <p:cNvPr id="85" name="图像"/>
          <p:cNvSpPr/>
          <p:nvPr>
            <p:ph type="pic" sz="half" idx="15"/>
          </p:nvPr>
        </p:nvSpPr>
        <p:spPr>
          <a:xfrm>
            <a:off x="3423046" y="678656"/>
            <a:ext cx="9144001" cy="12197954"/>
          </a:xfrm>
          <a:prstGeom prst="rect">
            <a:avLst/>
          </a:prstGeom>
          <a:ln w="9525">
            <a:round/>
          </a:ln>
        </p:spPr>
        <p:txBody>
          <a:bodyPr lIns="91439" tIns="45719" rIns="91439" bIns="45719" anchor="t">
            <a:noAutofit/>
          </a:bodyPr>
          <a:lstStyle/>
          <a:p>
            <a:pPr/>
          </a:p>
        </p:txBody>
      </p:sp>
      <p:sp>
        <p:nvSpPr>
          <p:cNvPr id="8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正文级别 1…"/>
          <p:cNvSpPr txBox="1"/>
          <p:nvPr>
            <p:ph type="body" idx="1"/>
          </p:nvPr>
        </p:nvSpPr>
        <p:spPr>
          <a:xfrm>
            <a:off x="4833937" y="1785937"/>
            <a:ext cx="14716126" cy="1014412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正文级别 1</a:t>
            </a:r>
          </a:p>
          <a:p>
            <a:pPr lvl="1"/>
            <a:r>
              <a:t>正文级别 2</a:t>
            </a:r>
          </a:p>
          <a:p>
            <a:pPr lvl="2"/>
            <a:r>
              <a:t>正文级别 3</a:t>
            </a:r>
          </a:p>
          <a:p>
            <a:pPr lvl="3"/>
            <a:r>
              <a:t>正文级别 4</a:t>
            </a:r>
          </a:p>
          <a:p>
            <a:pPr lvl="4"/>
            <a:r>
              <a:t>正文级别 5</a:t>
            </a:r>
          </a:p>
        </p:txBody>
      </p:sp>
      <p:sp>
        <p:nvSpPr>
          <p:cNvPr id="3" name="标题文本"/>
          <p:cNvSpPr txBox="1"/>
          <p:nvPr>
            <p:ph type="title"/>
          </p:nvPr>
        </p:nvSpPr>
        <p:spPr>
          <a:xfrm>
            <a:off x="4833937" y="357187"/>
            <a:ext cx="14716126" cy="3429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标题文本</a:t>
            </a:r>
          </a:p>
        </p:txBody>
      </p:sp>
      <p:sp>
        <p:nvSpPr>
          <p:cNvPr id="4" name="幻灯片编号"/>
          <p:cNvSpPr txBox="1"/>
          <p:nvPr>
            <p:ph type="sldNum" sz="quarter" idx="2"/>
          </p:nvPr>
        </p:nvSpPr>
        <p:spPr>
          <a:xfrm>
            <a:off x="11936192" y="13037343"/>
            <a:ext cx="503048" cy="473076"/>
          </a:xfrm>
          <a:prstGeom prst="rect">
            <a:avLst/>
          </a:prstGeom>
          <a:ln w="12700">
            <a:miter lim="400000"/>
          </a:ln>
        </p:spPr>
        <p:txBody>
          <a:bodyPr wrap="none" lIns="71437" tIns="71437" rIns="71437" bIns="71437">
            <a:spAutoFit/>
          </a:bodyPr>
          <a:lstStyle>
            <a:lvl1pPr>
              <a:defRPr sz="2400">
                <a:solidFill>
                  <a:srgbClr val="868686"/>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45A7DE"/>
          </a:solidFill>
          <a:uFillTx/>
          <a:latin typeface="+mn-lt"/>
          <a:ea typeface="+mn-ea"/>
          <a:cs typeface="+mn-cs"/>
          <a:sym typeface="Marker Felt"/>
        </a:defRPr>
      </a:lvl1pPr>
      <a:lvl2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45A7DE"/>
          </a:solidFill>
          <a:uFillTx/>
          <a:latin typeface="+mn-lt"/>
          <a:ea typeface="+mn-ea"/>
          <a:cs typeface="+mn-cs"/>
          <a:sym typeface="Marker Felt"/>
        </a:defRPr>
      </a:lvl2pPr>
      <a:lvl3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45A7DE"/>
          </a:solidFill>
          <a:uFillTx/>
          <a:latin typeface="+mn-lt"/>
          <a:ea typeface="+mn-ea"/>
          <a:cs typeface="+mn-cs"/>
          <a:sym typeface="Marker Felt"/>
        </a:defRPr>
      </a:lvl3pPr>
      <a:lvl4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45A7DE"/>
          </a:solidFill>
          <a:uFillTx/>
          <a:latin typeface="+mn-lt"/>
          <a:ea typeface="+mn-ea"/>
          <a:cs typeface="+mn-cs"/>
          <a:sym typeface="Marker Felt"/>
        </a:defRPr>
      </a:lvl4pPr>
      <a:lvl5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45A7DE"/>
          </a:solidFill>
          <a:uFillTx/>
          <a:latin typeface="+mn-lt"/>
          <a:ea typeface="+mn-ea"/>
          <a:cs typeface="+mn-cs"/>
          <a:sym typeface="Marker Felt"/>
        </a:defRPr>
      </a:lvl5pPr>
      <a:lvl6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45A7DE"/>
          </a:solidFill>
          <a:uFillTx/>
          <a:latin typeface="+mn-lt"/>
          <a:ea typeface="+mn-ea"/>
          <a:cs typeface="+mn-cs"/>
          <a:sym typeface="Marker Felt"/>
        </a:defRPr>
      </a:lvl6pPr>
      <a:lvl7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45A7DE"/>
          </a:solidFill>
          <a:uFillTx/>
          <a:latin typeface="+mn-lt"/>
          <a:ea typeface="+mn-ea"/>
          <a:cs typeface="+mn-cs"/>
          <a:sym typeface="Marker Felt"/>
        </a:defRPr>
      </a:lvl7pPr>
      <a:lvl8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45A7DE"/>
          </a:solidFill>
          <a:uFillTx/>
          <a:latin typeface="+mn-lt"/>
          <a:ea typeface="+mn-ea"/>
          <a:cs typeface="+mn-cs"/>
          <a:sym typeface="Marker Felt"/>
        </a:defRPr>
      </a:lvl8pPr>
      <a:lvl9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45A7DE"/>
          </a:solidFill>
          <a:uFillTx/>
          <a:latin typeface="+mn-lt"/>
          <a:ea typeface="+mn-ea"/>
          <a:cs typeface="+mn-cs"/>
          <a:sym typeface="Marker Felt"/>
        </a:defRPr>
      </a:lvl9pPr>
    </p:titleStyle>
    <p:bodyStyle>
      <a:lvl1pPr marL="883478" marR="0" indent="-883478" algn="l" defTabSz="821531" rtl="0" latinLnBrk="0">
        <a:lnSpc>
          <a:spcPct val="100000"/>
        </a:lnSpc>
        <a:spcBef>
          <a:spcPts val="5900"/>
        </a:spcBef>
        <a:spcAft>
          <a:spcPts val="0"/>
        </a:spcAft>
        <a:buClrTx/>
        <a:buSzPct val="47000"/>
        <a:buFontTx/>
        <a:buBlip>
          <a:blip r:embed="rId3"/>
        </a:buBlip>
        <a:tabLst/>
        <a:defRPr b="0" baseline="0" cap="none" i="0" spc="0" strike="noStrike" sz="6400" u="none">
          <a:solidFill>
            <a:srgbClr val="858585"/>
          </a:solidFill>
          <a:uFillTx/>
          <a:latin typeface="+mn-lt"/>
          <a:ea typeface="+mn-ea"/>
          <a:cs typeface="+mn-cs"/>
          <a:sym typeface="Marker Felt"/>
        </a:defRPr>
      </a:lvl1pPr>
      <a:lvl2pPr marL="1518478" marR="0" indent="-883478" algn="l" defTabSz="821531" rtl="0" latinLnBrk="0">
        <a:lnSpc>
          <a:spcPct val="100000"/>
        </a:lnSpc>
        <a:spcBef>
          <a:spcPts val="5900"/>
        </a:spcBef>
        <a:spcAft>
          <a:spcPts val="0"/>
        </a:spcAft>
        <a:buClrTx/>
        <a:buSzPct val="47000"/>
        <a:buFontTx/>
        <a:buBlip>
          <a:blip r:embed="rId3"/>
        </a:buBlip>
        <a:tabLst/>
        <a:defRPr b="0" baseline="0" cap="none" i="0" spc="0" strike="noStrike" sz="6400" u="none">
          <a:solidFill>
            <a:srgbClr val="858585"/>
          </a:solidFill>
          <a:uFillTx/>
          <a:latin typeface="+mn-lt"/>
          <a:ea typeface="+mn-ea"/>
          <a:cs typeface="+mn-cs"/>
          <a:sym typeface="Marker Felt"/>
        </a:defRPr>
      </a:lvl2pPr>
      <a:lvl3pPr marL="2153478" marR="0" indent="-883478" algn="l" defTabSz="821531" rtl="0" latinLnBrk="0">
        <a:lnSpc>
          <a:spcPct val="100000"/>
        </a:lnSpc>
        <a:spcBef>
          <a:spcPts val="5900"/>
        </a:spcBef>
        <a:spcAft>
          <a:spcPts val="0"/>
        </a:spcAft>
        <a:buClrTx/>
        <a:buSzPct val="47000"/>
        <a:buFontTx/>
        <a:buBlip>
          <a:blip r:embed="rId3"/>
        </a:buBlip>
        <a:tabLst/>
        <a:defRPr b="0" baseline="0" cap="none" i="0" spc="0" strike="noStrike" sz="6400" u="none">
          <a:solidFill>
            <a:srgbClr val="858585"/>
          </a:solidFill>
          <a:uFillTx/>
          <a:latin typeface="+mn-lt"/>
          <a:ea typeface="+mn-ea"/>
          <a:cs typeface="+mn-cs"/>
          <a:sym typeface="Marker Felt"/>
        </a:defRPr>
      </a:lvl3pPr>
      <a:lvl4pPr marL="2788478" marR="0" indent="-883478" algn="l" defTabSz="821531" rtl="0" latinLnBrk="0">
        <a:lnSpc>
          <a:spcPct val="100000"/>
        </a:lnSpc>
        <a:spcBef>
          <a:spcPts val="5900"/>
        </a:spcBef>
        <a:spcAft>
          <a:spcPts val="0"/>
        </a:spcAft>
        <a:buClrTx/>
        <a:buSzPct val="47000"/>
        <a:buFontTx/>
        <a:buBlip>
          <a:blip r:embed="rId3"/>
        </a:buBlip>
        <a:tabLst/>
        <a:defRPr b="0" baseline="0" cap="none" i="0" spc="0" strike="noStrike" sz="6400" u="none">
          <a:solidFill>
            <a:srgbClr val="858585"/>
          </a:solidFill>
          <a:uFillTx/>
          <a:latin typeface="+mn-lt"/>
          <a:ea typeface="+mn-ea"/>
          <a:cs typeface="+mn-cs"/>
          <a:sym typeface="Marker Felt"/>
        </a:defRPr>
      </a:lvl4pPr>
      <a:lvl5pPr marL="3423478" marR="0" indent="-883478" algn="l" defTabSz="821531" rtl="0" latinLnBrk="0">
        <a:lnSpc>
          <a:spcPct val="100000"/>
        </a:lnSpc>
        <a:spcBef>
          <a:spcPts val="5900"/>
        </a:spcBef>
        <a:spcAft>
          <a:spcPts val="0"/>
        </a:spcAft>
        <a:buClrTx/>
        <a:buSzPct val="47000"/>
        <a:buFontTx/>
        <a:buBlip>
          <a:blip r:embed="rId3"/>
        </a:buBlip>
        <a:tabLst/>
        <a:defRPr b="0" baseline="0" cap="none" i="0" spc="0" strike="noStrike" sz="6400" u="none">
          <a:solidFill>
            <a:srgbClr val="858585"/>
          </a:solidFill>
          <a:uFillTx/>
          <a:latin typeface="+mn-lt"/>
          <a:ea typeface="+mn-ea"/>
          <a:cs typeface="+mn-cs"/>
          <a:sym typeface="Marker Felt"/>
        </a:defRPr>
      </a:lvl5pPr>
      <a:lvl6pPr marL="4058478" marR="0" indent="-883478" algn="l" defTabSz="821531" rtl="0" latinLnBrk="0">
        <a:lnSpc>
          <a:spcPct val="100000"/>
        </a:lnSpc>
        <a:spcBef>
          <a:spcPts val="5900"/>
        </a:spcBef>
        <a:spcAft>
          <a:spcPts val="0"/>
        </a:spcAft>
        <a:buClrTx/>
        <a:buSzPct val="47000"/>
        <a:buFontTx/>
        <a:buBlip>
          <a:blip r:embed="rId3"/>
        </a:buBlip>
        <a:tabLst/>
        <a:defRPr b="0" baseline="0" cap="none" i="0" spc="0" strike="noStrike" sz="6400" u="none">
          <a:solidFill>
            <a:srgbClr val="858585"/>
          </a:solidFill>
          <a:uFillTx/>
          <a:latin typeface="+mn-lt"/>
          <a:ea typeface="+mn-ea"/>
          <a:cs typeface="+mn-cs"/>
          <a:sym typeface="Marker Felt"/>
        </a:defRPr>
      </a:lvl6pPr>
      <a:lvl7pPr marL="4693478" marR="0" indent="-883478" algn="l" defTabSz="821531" rtl="0" latinLnBrk="0">
        <a:lnSpc>
          <a:spcPct val="100000"/>
        </a:lnSpc>
        <a:spcBef>
          <a:spcPts val="5900"/>
        </a:spcBef>
        <a:spcAft>
          <a:spcPts val="0"/>
        </a:spcAft>
        <a:buClrTx/>
        <a:buSzPct val="47000"/>
        <a:buFontTx/>
        <a:buBlip>
          <a:blip r:embed="rId3"/>
        </a:buBlip>
        <a:tabLst/>
        <a:defRPr b="0" baseline="0" cap="none" i="0" spc="0" strike="noStrike" sz="6400" u="none">
          <a:solidFill>
            <a:srgbClr val="858585"/>
          </a:solidFill>
          <a:uFillTx/>
          <a:latin typeface="+mn-lt"/>
          <a:ea typeface="+mn-ea"/>
          <a:cs typeface="+mn-cs"/>
          <a:sym typeface="Marker Felt"/>
        </a:defRPr>
      </a:lvl7pPr>
      <a:lvl8pPr marL="5328478" marR="0" indent="-883478" algn="l" defTabSz="821531" rtl="0" latinLnBrk="0">
        <a:lnSpc>
          <a:spcPct val="100000"/>
        </a:lnSpc>
        <a:spcBef>
          <a:spcPts val="5900"/>
        </a:spcBef>
        <a:spcAft>
          <a:spcPts val="0"/>
        </a:spcAft>
        <a:buClrTx/>
        <a:buSzPct val="47000"/>
        <a:buFontTx/>
        <a:buBlip>
          <a:blip r:embed="rId3"/>
        </a:buBlip>
        <a:tabLst/>
        <a:defRPr b="0" baseline="0" cap="none" i="0" spc="0" strike="noStrike" sz="6400" u="none">
          <a:solidFill>
            <a:srgbClr val="858585"/>
          </a:solidFill>
          <a:uFillTx/>
          <a:latin typeface="+mn-lt"/>
          <a:ea typeface="+mn-ea"/>
          <a:cs typeface="+mn-cs"/>
          <a:sym typeface="Marker Felt"/>
        </a:defRPr>
      </a:lvl8pPr>
      <a:lvl9pPr marL="5963478" marR="0" indent="-883478" algn="l" defTabSz="821531" rtl="0" latinLnBrk="0">
        <a:lnSpc>
          <a:spcPct val="100000"/>
        </a:lnSpc>
        <a:spcBef>
          <a:spcPts val="5900"/>
        </a:spcBef>
        <a:spcAft>
          <a:spcPts val="0"/>
        </a:spcAft>
        <a:buClrTx/>
        <a:buSzPct val="47000"/>
        <a:buFontTx/>
        <a:buBlip>
          <a:blip r:embed="rId3"/>
        </a:buBlip>
        <a:tabLst/>
        <a:defRPr b="0" baseline="0" cap="none" i="0" spc="0" strike="noStrike" sz="6400" u="none">
          <a:solidFill>
            <a:srgbClr val="858585"/>
          </a:solidFill>
          <a:uFillTx/>
          <a:latin typeface="+mn-lt"/>
          <a:ea typeface="+mn-ea"/>
          <a:cs typeface="+mn-cs"/>
          <a:sym typeface="Marker Felt"/>
        </a:defRPr>
      </a:lvl9pPr>
    </p:bodyStyle>
    <p:otherStyle>
      <a:lvl1pPr marL="0" marR="0" indent="0" algn="ctr" defTabSz="821531"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Marker Felt"/>
        </a:defRPr>
      </a:lvl1pPr>
      <a:lvl2pPr marL="0" marR="0" indent="228600" algn="ctr" defTabSz="821531"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Marker Felt"/>
        </a:defRPr>
      </a:lvl2pPr>
      <a:lvl3pPr marL="0" marR="0" indent="457200" algn="ctr" defTabSz="821531"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Marker Felt"/>
        </a:defRPr>
      </a:lvl3pPr>
      <a:lvl4pPr marL="0" marR="0" indent="685800" algn="ctr" defTabSz="821531"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Marker Felt"/>
        </a:defRPr>
      </a:lvl4pPr>
      <a:lvl5pPr marL="0" marR="0" indent="914400" algn="ctr" defTabSz="821531"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Marker Felt"/>
        </a:defRPr>
      </a:lvl5pPr>
      <a:lvl6pPr marL="0" marR="0" indent="1143000" algn="ctr" defTabSz="821531"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Marker Felt"/>
        </a:defRPr>
      </a:lvl6pPr>
      <a:lvl7pPr marL="0" marR="0" indent="1371600" algn="ctr" defTabSz="821531"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Marker Felt"/>
        </a:defRPr>
      </a:lvl7pPr>
      <a:lvl8pPr marL="0" marR="0" indent="1600200" algn="ctr" defTabSz="821531"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Marker Felt"/>
        </a:defRPr>
      </a:lvl8pPr>
      <a:lvl9pPr marL="0" marR="0" indent="1828800" algn="ctr" defTabSz="821531"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Marker Fel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tif"/><Relationship Id="rId5" Type="http://schemas.openxmlformats.org/officeDocument/2006/relationships/image" Target="../media/image4.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5.tif"/><Relationship Id="rId5" Type="http://schemas.openxmlformats.org/officeDocument/2006/relationships/image" Target="../media/image2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2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openxmlformats.org/officeDocument/2006/relationships/image" Target="../media/image45.png"/><Relationship Id="rId18" Type="http://schemas.openxmlformats.org/officeDocument/2006/relationships/image" Target="../media/image46.png"/><Relationship Id="rId19" Type="http://schemas.openxmlformats.org/officeDocument/2006/relationships/image" Target="../media/image6.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2.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openxmlformats.org/officeDocument/2006/relationships/image" Target="../media/image57.png"/><Relationship Id="rId11" Type="http://schemas.openxmlformats.org/officeDocument/2006/relationships/image" Target="../media/image58.png"/><Relationship Id="rId12" Type="http://schemas.openxmlformats.org/officeDocument/2006/relationships/image" Target="../media/image59.png"/><Relationship Id="rId13" Type="http://schemas.openxmlformats.org/officeDocument/2006/relationships/image" Target="../media/image60.png"/><Relationship Id="rId14" Type="http://schemas.openxmlformats.org/officeDocument/2006/relationships/image" Target="../media/image61.png"/><Relationship Id="rId15" Type="http://schemas.openxmlformats.org/officeDocument/2006/relationships/image" Target="../media/image62.png"/><Relationship Id="rId16" Type="http://schemas.openxmlformats.org/officeDocument/2006/relationships/image" Target="../media/image63.png"/><Relationship Id="rId17" Type="http://schemas.openxmlformats.org/officeDocument/2006/relationships/image" Target="../media/image6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24.png"/><Relationship Id="rId7" Type="http://schemas.openxmlformats.org/officeDocument/2006/relationships/image" Target="../media/image66.png"/><Relationship Id="rId8" Type="http://schemas.openxmlformats.org/officeDocument/2006/relationships/image" Target="../media/image26.png"/><Relationship Id="rId9" Type="http://schemas.openxmlformats.org/officeDocument/2006/relationships/image" Target="../media/image67.png"/><Relationship Id="rId10" Type="http://schemas.openxmlformats.org/officeDocument/2006/relationships/image" Target="../media/image6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7.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 Id="rId3" Type="http://schemas.openxmlformats.org/officeDocument/2006/relationships/image" Target="../media/image76.png"/><Relationship Id="rId4" Type="http://schemas.openxmlformats.org/officeDocument/2006/relationships/image" Target="../media/image9.png"/><Relationship Id="rId5" Type="http://schemas.openxmlformats.org/officeDocument/2006/relationships/image" Target="../media/image77.png"/><Relationship Id="rId6" Type="http://schemas.openxmlformats.org/officeDocument/2006/relationships/image" Target="../media/image46.png"/><Relationship Id="rId7" Type="http://schemas.openxmlformats.org/officeDocument/2006/relationships/image" Target="../media/image6.tif"/><Relationship Id="rId8" Type="http://schemas.openxmlformats.org/officeDocument/2006/relationships/image" Target="../media/image26.png"/><Relationship Id="rId9" Type="http://schemas.openxmlformats.org/officeDocument/2006/relationships/image" Target="../media/image67.png"/><Relationship Id="rId10" Type="http://schemas.openxmlformats.org/officeDocument/2006/relationships/image" Target="../media/image6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tif"/><Relationship Id="rId5" Type="http://schemas.openxmlformats.org/officeDocument/2006/relationships/image" Target="../media/image5.png"/><Relationship Id="rId6" Type="http://schemas.openxmlformats.org/officeDocument/2006/relationships/image" Target="../media/image2.tif"/><Relationship Id="rId7" Type="http://schemas.openxmlformats.org/officeDocument/2006/relationships/image" Target="../media/image6.png"/><Relationship Id="rId8" Type="http://schemas.openxmlformats.org/officeDocument/2006/relationships/hyperlink" Target="https://mitpress.mit.edu/contributors/david-e-rumelhart" TargetMode="External"/><Relationship Id="rId9" Type="http://schemas.openxmlformats.org/officeDocument/2006/relationships/hyperlink" Target="http://stanford.edu/~jlmcc/"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BP神经网络…"/>
          <p:cNvSpPr txBox="1"/>
          <p:nvPr>
            <p:ph type="ctrTitle"/>
          </p:nvPr>
        </p:nvSpPr>
        <p:spPr>
          <a:xfrm>
            <a:off x="1175246" y="2175271"/>
            <a:ext cx="22033508" cy="5225258"/>
          </a:xfrm>
          <a:prstGeom prst="rect">
            <a:avLst/>
          </a:prstGeom>
        </p:spPr>
        <p:txBody>
          <a:bodyPr/>
          <a:lstStyle/>
          <a:p>
            <a:pPr defTabSz="657225">
              <a:defRPr sz="11520">
                <a:solidFill>
                  <a:srgbClr val="0096FF"/>
                </a:solidFill>
              </a:defRPr>
            </a:pPr>
            <a:r>
              <a:rPr>
                <a:latin typeface="Times New Roman"/>
                <a:ea typeface="Times New Roman"/>
                <a:cs typeface="Times New Roman"/>
                <a:sym typeface="Times New Roman"/>
              </a:rPr>
              <a:t>BP</a:t>
            </a:r>
            <a:r>
              <a:t>神经网络</a:t>
            </a:r>
          </a:p>
          <a:p>
            <a:pPr defTabSz="657225">
              <a:defRPr sz="11520">
                <a:solidFill>
                  <a:srgbClr val="0096FF"/>
                </a:solidFill>
              </a:defRPr>
            </a:pPr>
            <a:r>
              <a:t>理论基础与</a:t>
            </a:r>
            <a:r>
              <a:rPr>
                <a:latin typeface="Times New Roman"/>
                <a:ea typeface="Times New Roman"/>
                <a:cs typeface="Times New Roman"/>
                <a:sym typeface="Times New Roman"/>
              </a:rPr>
              <a:t>Python</a:t>
            </a:r>
            <a:r>
              <a:t>实现</a:t>
            </a:r>
          </a:p>
          <a:p>
            <a:pPr defTabSz="657225">
              <a:defRPr sz="4800">
                <a:solidFill>
                  <a:srgbClr val="0096FF"/>
                </a:solidFill>
              </a:defRPr>
            </a:pPr>
            <a:r>
              <a:rPr>
                <a:latin typeface="Times New Roman"/>
                <a:ea typeface="Times New Roman"/>
                <a:cs typeface="Times New Roman"/>
                <a:sym typeface="Times New Roman"/>
              </a:rPr>
              <a:t>——最容易听懂的BP</a:t>
            </a:r>
            <a:r>
              <a:t>神经网络教程</a:t>
            </a:r>
          </a:p>
        </p:txBody>
      </p:sp>
      <p:pic>
        <p:nvPicPr>
          <p:cNvPr id="120" name="图像" descr="图像"/>
          <p:cNvPicPr>
            <a:picLocks noChangeAspect="1"/>
          </p:cNvPicPr>
          <p:nvPr/>
        </p:nvPicPr>
        <p:blipFill>
          <a:blip r:embed="rId3">
            <a:extLst/>
          </a:blip>
          <a:stretch>
            <a:fillRect/>
          </a:stretch>
        </p:blipFill>
        <p:spPr>
          <a:xfrm>
            <a:off x="18846800" y="12080724"/>
            <a:ext cx="5188696" cy="1579169"/>
          </a:xfrm>
          <a:prstGeom prst="rect">
            <a:avLst/>
          </a:prstGeom>
          <a:ln w="12700">
            <a:miter lim="400000"/>
          </a:ln>
        </p:spPr>
      </p:pic>
      <p:sp>
        <p:nvSpPr>
          <p:cNvPr id="121"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sp>
        <p:nvSpPr>
          <p:cNvPr id="122" name="2020年10月9日"/>
          <p:cNvSpPr txBox="1"/>
          <p:nvPr/>
        </p:nvSpPr>
        <p:spPr>
          <a:xfrm>
            <a:off x="10628312" y="9072562"/>
            <a:ext cx="3127376"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600">
                <a:latin typeface="Times New Roman"/>
                <a:ea typeface="Times New Roman"/>
                <a:cs typeface="Times New Roman"/>
                <a:sym typeface="Times New Roman"/>
              </a:defRPr>
            </a:lvl1pPr>
          </a:lstStyle>
          <a:p>
            <a:pPr/>
            <a:r>
              <a:t>2020年10月9日</a:t>
            </a:r>
          </a:p>
        </p:txBody>
      </p:sp>
      <p:sp>
        <p:nvSpPr>
          <p:cNvPr id="123"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图像" descr="图像"/>
          <p:cNvPicPr>
            <a:picLocks noChangeAspect="1"/>
          </p:cNvPicPr>
          <p:nvPr/>
        </p:nvPicPr>
        <p:blipFill>
          <a:blip r:embed="rId3">
            <a:extLst/>
          </a:blip>
          <a:stretch>
            <a:fillRect/>
          </a:stretch>
        </p:blipFill>
        <p:spPr>
          <a:xfrm>
            <a:off x="18846800" y="12080724"/>
            <a:ext cx="5188696" cy="1579169"/>
          </a:xfrm>
          <a:prstGeom prst="rect">
            <a:avLst/>
          </a:prstGeom>
          <a:ln w="12700">
            <a:miter lim="400000"/>
          </a:ln>
        </p:spPr>
      </p:pic>
      <p:sp>
        <p:nvSpPr>
          <p:cNvPr id="232"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sp>
        <p:nvSpPr>
          <p:cNvPr id="233" name="BP神经网络的反向传播"/>
          <p:cNvSpPr txBox="1"/>
          <p:nvPr/>
        </p:nvSpPr>
        <p:spPr>
          <a:xfrm>
            <a:off x="1240738" y="899993"/>
            <a:ext cx="7987284"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96FF"/>
                </a:solidFill>
              </a:defRPr>
            </a:pPr>
            <a:r>
              <a:rPr>
                <a:latin typeface="Times New Roman"/>
                <a:ea typeface="Times New Roman"/>
                <a:cs typeface="Times New Roman"/>
                <a:sym typeface="Times New Roman"/>
              </a:rPr>
              <a:t>BP</a:t>
            </a:r>
            <a:r>
              <a:rPr>
                <a:latin typeface="Times New Roman"/>
                <a:ea typeface="Times New Roman"/>
                <a:cs typeface="Times New Roman"/>
                <a:sym typeface="Times New Roman"/>
              </a:rPr>
              <a:t>神经网络的反向传播</a:t>
            </a:r>
          </a:p>
        </p:txBody>
      </p:sp>
      <p:sp>
        <p:nvSpPr>
          <p:cNvPr id="234" name="反向传播是指将输出的结果与理想的输出结果进行比较，将输出结果与理想输出结果之间的误差利用网络进行反向传播的过程，本质是一个“负反馈”的过程。具体的过程是通过多次迭代的过程，不断地对网络上各个节点间的所有的权重进行调整，权重调整的方法采用梯度下降法。"/>
          <p:cNvSpPr txBox="1"/>
          <p:nvPr/>
        </p:nvSpPr>
        <p:spPr>
          <a:xfrm>
            <a:off x="621777" y="2367538"/>
            <a:ext cx="23140447" cy="3546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sz="4800"/>
            </a:lvl1pPr>
          </a:lstStyle>
          <a:p>
            <a:pPr/>
            <a:r>
              <a:t>反向传播是指将输出的结果与理想的输出结果进行比较，将输出结果与理想输出结果之间的误差利用网络进行反向传播的过程，本质是一个“负反馈”的过程。具体的过程是通过多次迭代的过程，不断地对网络上各个节点间的所有的权重进行调整，权重调整的方法采用梯度下降法。</a:t>
            </a:r>
          </a:p>
        </p:txBody>
      </p:sp>
      <p:pic>
        <p:nvPicPr>
          <p:cNvPr id="235" name="截屏2020-07-18 下午1.55.53.png" descr="截屏2020-07-18 下午1.55.53.png"/>
          <p:cNvPicPr>
            <a:picLocks noChangeAspect="1"/>
          </p:cNvPicPr>
          <p:nvPr/>
        </p:nvPicPr>
        <p:blipFill>
          <a:blip r:embed="rId4">
            <a:extLst/>
          </a:blip>
          <a:stretch>
            <a:fillRect/>
          </a:stretch>
        </p:blipFill>
        <p:spPr>
          <a:xfrm>
            <a:off x="2645501" y="6236625"/>
            <a:ext cx="18518981" cy="4675889"/>
          </a:xfrm>
          <a:prstGeom prst="rect">
            <a:avLst/>
          </a:prstGeom>
          <a:ln w="25400">
            <a:miter lim="400000"/>
          </a:ln>
          <a:effectLst>
            <a:outerShdw sx="100000" sy="100000" kx="0" ky="0" algn="b" rotWithShape="0" blurRad="355600" dist="177800" dir="5400000">
              <a:srgbClr val="000000">
                <a:alpha val="70000"/>
              </a:srgbClr>
            </a:outerShdw>
          </a:effectLst>
        </p:spPr>
      </p:pic>
      <p:sp>
        <p:nvSpPr>
          <p:cNvPr id="236" name="得到的结果不满意"/>
          <p:cNvSpPr txBox="1"/>
          <p:nvPr/>
        </p:nvSpPr>
        <p:spPr>
          <a:xfrm>
            <a:off x="9361137" y="8250414"/>
            <a:ext cx="44227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得到的结果不满意</a:t>
            </a:r>
          </a:p>
        </p:txBody>
      </p:sp>
      <p:sp>
        <p:nvSpPr>
          <p:cNvPr id="237"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图像" descr="图像"/>
          <p:cNvPicPr>
            <a:picLocks noChangeAspect="1"/>
          </p:cNvPicPr>
          <p:nvPr/>
        </p:nvPicPr>
        <p:blipFill>
          <a:blip r:embed="rId3">
            <a:extLst/>
          </a:blip>
          <a:stretch>
            <a:fillRect/>
          </a:stretch>
        </p:blipFill>
        <p:spPr>
          <a:xfrm>
            <a:off x="18846800" y="12080724"/>
            <a:ext cx="5188696" cy="1579169"/>
          </a:xfrm>
          <a:prstGeom prst="rect">
            <a:avLst/>
          </a:prstGeom>
          <a:ln w="12700">
            <a:miter lim="400000"/>
          </a:ln>
        </p:spPr>
      </p:pic>
      <p:sp>
        <p:nvSpPr>
          <p:cNvPr id="242"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sp>
        <p:nvSpPr>
          <p:cNvPr id="243" name="通过迭代的方法寻找函数最小值"/>
          <p:cNvSpPr txBox="1"/>
          <p:nvPr/>
        </p:nvSpPr>
        <p:spPr>
          <a:xfrm>
            <a:off x="1054492" y="899993"/>
            <a:ext cx="108235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6000">
                <a:solidFill>
                  <a:srgbClr val="0096FF"/>
                </a:solidFill>
                <a:latin typeface="Times New Roman"/>
                <a:ea typeface="Times New Roman"/>
                <a:cs typeface="Times New Roman"/>
                <a:sym typeface="Times New Roman"/>
              </a:defRPr>
            </a:lvl1pPr>
          </a:lstStyle>
          <a:p>
            <a:pPr>
              <a:defRPr>
                <a:latin typeface="+mn-lt"/>
                <a:ea typeface="+mn-ea"/>
                <a:cs typeface="+mn-cs"/>
                <a:sym typeface="Marker Felt"/>
              </a:defRPr>
            </a:pPr>
            <a:r>
              <a:rPr>
                <a:latin typeface="Times New Roman"/>
                <a:ea typeface="Times New Roman"/>
                <a:cs typeface="Times New Roman"/>
                <a:sym typeface="Times New Roman"/>
              </a:rPr>
              <a:t>通过迭代的方法寻找函数最小值</a:t>
            </a:r>
          </a:p>
        </p:txBody>
      </p:sp>
      <p:sp>
        <p:nvSpPr>
          <p:cNvPr id="244" name="解析解：通过严格的公示推倒计算，给出的方程的精确解，任意精度下满足方程。…"/>
          <p:cNvSpPr txBox="1"/>
          <p:nvPr/>
        </p:nvSpPr>
        <p:spPr>
          <a:xfrm>
            <a:off x="621777" y="2792988"/>
            <a:ext cx="23140447" cy="2695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a:defRPr sz="4800"/>
            </a:pPr>
            <a:r>
              <a:t>解析解：通过严格的公示推倒计算，给出的方程的精确解，任意精度下满足方程。</a:t>
            </a:r>
          </a:p>
          <a:p>
            <a:pPr algn="just">
              <a:defRPr sz="4800"/>
            </a:pPr>
            <a:r>
              <a:t>数值解：在一定条件下，通过某种近似计算得到的解，能够在给定的精度下满足方程。</a:t>
            </a:r>
          </a:p>
        </p:txBody>
      </p:sp>
      <p:pic>
        <p:nvPicPr>
          <p:cNvPr id="245" name="截屏2020-07-20 下午4.31.03.png" descr="截屏2020-07-20 下午4.31.03.png"/>
          <p:cNvPicPr>
            <a:picLocks noChangeAspect="1"/>
          </p:cNvPicPr>
          <p:nvPr/>
        </p:nvPicPr>
        <p:blipFill>
          <a:blip r:embed="rId4">
            <a:extLst/>
          </a:blip>
          <a:stretch>
            <a:fillRect/>
          </a:stretch>
        </p:blipFill>
        <p:spPr>
          <a:xfrm>
            <a:off x="879971" y="6171884"/>
            <a:ext cx="5359401" cy="5435601"/>
          </a:xfrm>
          <a:prstGeom prst="rect">
            <a:avLst/>
          </a:prstGeom>
          <a:ln w="12700">
            <a:miter lim="400000"/>
          </a:ln>
        </p:spPr>
      </p:pic>
      <p:pic>
        <p:nvPicPr>
          <p:cNvPr id="246" name="截屏2020-07-20 下午4.39.56.png" descr="截屏2020-07-20 下午4.39.56.png"/>
          <p:cNvPicPr>
            <a:picLocks noChangeAspect="1"/>
          </p:cNvPicPr>
          <p:nvPr/>
        </p:nvPicPr>
        <p:blipFill>
          <a:blip r:embed="rId5">
            <a:extLst/>
          </a:blip>
          <a:stretch>
            <a:fillRect/>
          </a:stretch>
        </p:blipFill>
        <p:spPr>
          <a:xfrm>
            <a:off x="908286" y="7266262"/>
            <a:ext cx="7277101" cy="4229101"/>
          </a:xfrm>
          <a:prstGeom prst="rect">
            <a:avLst/>
          </a:prstGeom>
          <a:ln w="12700">
            <a:miter lim="400000"/>
          </a:ln>
        </p:spPr>
      </p:pic>
      <p:pic>
        <p:nvPicPr>
          <p:cNvPr id="247" name="截屏2020-07-20 下午4.39.30.png" descr="截屏2020-07-20 下午4.39.30.png"/>
          <p:cNvPicPr>
            <a:picLocks noChangeAspect="1"/>
          </p:cNvPicPr>
          <p:nvPr/>
        </p:nvPicPr>
        <p:blipFill>
          <a:blip r:embed="rId6">
            <a:extLst/>
          </a:blip>
          <a:stretch>
            <a:fillRect/>
          </a:stretch>
        </p:blipFill>
        <p:spPr>
          <a:xfrm>
            <a:off x="1200386" y="7190062"/>
            <a:ext cx="6692901" cy="4381501"/>
          </a:xfrm>
          <a:prstGeom prst="rect">
            <a:avLst/>
          </a:prstGeom>
          <a:ln w="12700">
            <a:miter lim="400000"/>
          </a:ln>
        </p:spPr>
      </p:pic>
      <p:pic>
        <p:nvPicPr>
          <p:cNvPr id="248" name="截屏2020-07-20 下午4.40.13.png" descr="截屏2020-07-20 下午4.40.13.png"/>
          <p:cNvPicPr>
            <a:picLocks noChangeAspect="1"/>
          </p:cNvPicPr>
          <p:nvPr/>
        </p:nvPicPr>
        <p:blipFill>
          <a:blip r:embed="rId7">
            <a:extLst/>
          </a:blip>
          <a:stretch>
            <a:fillRect/>
          </a:stretch>
        </p:blipFill>
        <p:spPr>
          <a:xfrm>
            <a:off x="1019355" y="6807295"/>
            <a:ext cx="6692901" cy="4494001"/>
          </a:xfrm>
          <a:prstGeom prst="rect">
            <a:avLst/>
          </a:prstGeom>
          <a:ln w="12700">
            <a:miter lim="400000"/>
          </a:ln>
        </p:spPr>
      </p:pic>
      <p:pic>
        <p:nvPicPr>
          <p:cNvPr id="249" name="截屏2020-07-20 下午4.43.42.png" descr="截屏2020-07-20 下午4.43.42.png"/>
          <p:cNvPicPr>
            <a:picLocks noChangeAspect="1"/>
          </p:cNvPicPr>
          <p:nvPr/>
        </p:nvPicPr>
        <p:blipFill>
          <a:blip r:embed="rId8">
            <a:extLst/>
          </a:blip>
          <a:stretch>
            <a:fillRect/>
          </a:stretch>
        </p:blipFill>
        <p:spPr>
          <a:xfrm>
            <a:off x="9903319" y="5003735"/>
            <a:ext cx="13968956" cy="7049451"/>
          </a:xfrm>
          <a:prstGeom prst="rect">
            <a:avLst/>
          </a:prstGeom>
          <a:ln w="12700">
            <a:miter lim="400000"/>
          </a:ln>
        </p:spPr>
      </p:pic>
      <p:pic>
        <p:nvPicPr>
          <p:cNvPr id="250" name="截屏2020-07-20 下午4.44.17.png" descr="截屏2020-07-20 下午4.44.17.png"/>
          <p:cNvPicPr>
            <a:picLocks noChangeAspect="1"/>
          </p:cNvPicPr>
          <p:nvPr/>
        </p:nvPicPr>
        <p:blipFill>
          <a:blip r:embed="rId9">
            <a:extLst/>
          </a:blip>
          <a:stretch>
            <a:fillRect/>
          </a:stretch>
        </p:blipFill>
        <p:spPr>
          <a:xfrm>
            <a:off x="10144873" y="4501607"/>
            <a:ext cx="13145342" cy="7637899"/>
          </a:xfrm>
          <a:prstGeom prst="rect">
            <a:avLst/>
          </a:prstGeom>
          <a:ln w="12700">
            <a:miter lim="400000"/>
          </a:ln>
        </p:spPr>
      </p:pic>
      <p:sp>
        <p:nvSpPr>
          <p:cNvPr id="251"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0" grpId="6"/>
      <p:bldP build="whole" bldLvl="1" animBg="1" rev="0" advAuto="0" spid="246" grpId="2"/>
      <p:bldP build="whole" bldLvl="1" animBg="1" rev="0" advAuto="0" spid="247" grpId="3"/>
      <p:bldP build="whole" bldLvl="1" animBg="1" rev="0" advAuto="0" spid="245" grpId="1"/>
      <p:bldP build="whole" bldLvl="1" animBg="1" rev="0" advAuto="0" spid="248" grpId="4"/>
      <p:bldP build="whole" bldLvl="1" animBg="1" rev="0" advAuto="0" spid="249" grpId="5"/>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图像" descr="图像"/>
          <p:cNvPicPr>
            <a:picLocks noChangeAspect="1"/>
          </p:cNvPicPr>
          <p:nvPr/>
        </p:nvPicPr>
        <p:blipFill>
          <a:blip r:embed="rId3">
            <a:extLst/>
          </a:blip>
          <a:stretch>
            <a:fillRect/>
          </a:stretch>
        </p:blipFill>
        <p:spPr>
          <a:xfrm>
            <a:off x="18846800" y="12080724"/>
            <a:ext cx="5188696" cy="1579169"/>
          </a:xfrm>
          <a:prstGeom prst="rect">
            <a:avLst/>
          </a:prstGeom>
          <a:ln w="12700">
            <a:miter lim="400000"/>
          </a:ln>
        </p:spPr>
      </p:pic>
      <p:sp>
        <p:nvSpPr>
          <p:cNvPr id="256"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sp>
        <p:nvSpPr>
          <p:cNvPr id="257" name="通过迭代的方法寻找函数最小值"/>
          <p:cNvSpPr txBox="1"/>
          <p:nvPr/>
        </p:nvSpPr>
        <p:spPr>
          <a:xfrm>
            <a:off x="1054492" y="899993"/>
            <a:ext cx="108235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6000">
                <a:solidFill>
                  <a:srgbClr val="0096FF"/>
                </a:solidFill>
                <a:latin typeface="Times New Roman"/>
                <a:ea typeface="Times New Roman"/>
                <a:cs typeface="Times New Roman"/>
                <a:sym typeface="Times New Roman"/>
              </a:defRPr>
            </a:lvl1pPr>
          </a:lstStyle>
          <a:p>
            <a:pPr>
              <a:defRPr>
                <a:latin typeface="+mn-lt"/>
                <a:ea typeface="+mn-ea"/>
                <a:cs typeface="+mn-cs"/>
                <a:sym typeface="Marker Felt"/>
              </a:defRPr>
            </a:pPr>
            <a:r>
              <a:rPr>
                <a:latin typeface="Times New Roman"/>
                <a:ea typeface="Times New Roman"/>
                <a:cs typeface="Times New Roman"/>
                <a:sym typeface="Times New Roman"/>
              </a:rPr>
              <a:t>通过迭代的方法寻找函数最小值</a:t>
            </a:r>
          </a:p>
        </p:txBody>
      </p:sp>
      <p:sp>
        <p:nvSpPr>
          <p:cNvPr id="258" name="解析解：通过严格的公示推倒计算，给出的方程的精确解，任意精度下满足方程。…"/>
          <p:cNvSpPr txBox="1"/>
          <p:nvPr/>
        </p:nvSpPr>
        <p:spPr>
          <a:xfrm>
            <a:off x="621777" y="2792988"/>
            <a:ext cx="23140447" cy="2695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a:defRPr sz="4800"/>
            </a:pPr>
            <a:r>
              <a:t>解析解：通过严格的公示推倒计算，给出的方程的精确解，任意精度下满足方程。</a:t>
            </a:r>
          </a:p>
          <a:p>
            <a:pPr algn="just">
              <a:defRPr sz="4800"/>
            </a:pPr>
            <a:r>
              <a:t>数值解：在一定条件下，通过某种近似计算得到的解，能够在给定的精度下满足方程。</a:t>
            </a:r>
          </a:p>
        </p:txBody>
      </p:sp>
      <p:pic>
        <p:nvPicPr>
          <p:cNvPr id="259" name="截屏2020-07-20 下午4.44.41.png" descr="截屏2020-07-20 下午4.44.41.png"/>
          <p:cNvPicPr>
            <a:picLocks noChangeAspect="1"/>
          </p:cNvPicPr>
          <p:nvPr/>
        </p:nvPicPr>
        <p:blipFill>
          <a:blip r:embed="rId4">
            <a:extLst/>
          </a:blip>
          <a:stretch>
            <a:fillRect/>
          </a:stretch>
        </p:blipFill>
        <p:spPr>
          <a:xfrm>
            <a:off x="1060115" y="5416673"/>
            <a:ext cx="6747587" cy="6657487"/>
          </a:xfrm>
          <a:prstGeom prst="rect">
            <a:avLst/>
          </a:prstGeom>
          <a:ln w="12700">
            <a:miter lim="400000"/>
          </a:ln>
        </p:spPr>
      </p:pic>
      <p:pic>
        <p:nvPicPr>
          <p:cNvPr id="260" name="截屏2020-07-20 下午4.59.25.png" descr="截屏2020-07-20 下午4.59.25.png"/>
          <p:cNvPicPr>
            <a:picLocks noChangeAspect="1"/>
          </p:cNvPicPr>
          <p:nvPr/>
        </p:nvPicPr>
        <p:blipFill>
          <a:blip r:embed="rId5">
            <a:extLst/>
          </a:blip>
          <a:stretch>
            <a:fillRect/>
          </a:stretch>
        </p:blipFill>
        <p:spPr>
          <a:xfrm>
            <a:off x="945129" y="5436995"/>
            <a:ext cx="13457443" cy="6616843"/>
          </a:xfrm>
          <a:prstGeom prst="rect">
            <a:avLst/>
          </a:prstGeom>
          <a:ln w="12700">
            <a:miter lim="400000"/>
          </a:ln>
        </p:spPr>
      </p:pic>
      <p:pic>
        <p:nvPicPr>
          <p:cNvPr id="261" name="截屏2020-07-20 下午5.00.31.png" descr="截屏2020-07-20 下午5.00.31.png"/>
          <p:cNvPicPr>
            <a:picLocks noChangeAspect="1"/>
          </p:cNvPicPr>
          <p:nvPr/>
        </p:nvPicPr>
        <p:blipFill>
          <a:blip r:embed="rId6">
            <a:extLst/>
          </a:blip>
          <a:stretch>
            <a:fillRect/>
          </a:stretch>
        </p:blipFill>
        <p:spPr>
          <a:xfrm>
            <a:off x="15284687" y="5388505"/>
            <a:ext cx="6048304" cy="3306543"/>
          </a:xfrm>
          <a:prstGeom prst="rect">
            <a:avLst/>
          </a:prstGeom>
          <a:ln w="12700">
            <a:miter lim="400000"/>
          </a:ln>
        </p:spPr>
      </p:pic>
      <p:pic>
        <p:nvPicPr>
          <p:cNvPr id="262" name="截屏2020-07-20 下午5.04.40.png" descr="截屏2020-07-20 下午5.04.40.png"/>
          <p:cNvPicPr>
            <a:picLocks noChangeAspect="1"/>
          </p:cNvPicPr>
          <p:nvPr/>
        </p:nvPicPr>
        <p:blipFill>
          <a:blip r:embed="rId7">
            <a:extLst/>
          </a:blip>
          <a:stretch>
            <a:fillRect/>
          </a:stretch>
        </p:blipFill>
        <p:spPr>
          <a:xfrm>
            <a:off x="15376188" y="10295652"/>
            <a:ext cx="6722187" cy="1102581"/>
          </a:xfrm>
          <a:prstGeom prst="rect">
            <a:avLst/>
          </a:prstGeom>
          <a:ln w="25400">
            <a:solidFill>
              <a:srgbClr val="000000"/>
            </a:solidFill>
            <a:miter lim="400000"/>
          </a:ln>
        </p:spPr>
      </p:pic>
      <p:sp>
        <p:nvSpPr>
          <p:cNvPr id="263"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9" grpId="1"/>
      <p:bldP build="whole" bldLvl="1" animBg="1" rev="0" advAuto="0" spid="260" grpId="2"/>
      <p:bldP build="whole" bldLvl="1" animBg="1" rev="0" advAuto="0" spid="261" grpId="3"/>
      <p:bldP build="whole" bldLvl="1" animBg="1" rev="0" advAuto="0" spid="262" grpId="4"/>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7" name="图像" descr="图像"/>
          <p:cNvPicPr>
            <a:picLocks noChangeAspect="1"/>
          </p:cNvPicPr>
          <p:nvPr/>
        </p:nvPicPr>
        <p:blipFill>
          <a:blip r:embed="rId3">
            <a:extLst/>
          </a:blip>
          <a:stretch>
            <a:fillRect/>
          </a:stretch>
        </p:blipFill>
        <p:spPr>
          <a:xfrm>
            <a:off x="18846800" y="12080724"/>
            <a:ext cx="5188696" cy="1579169"/>
          </a:xfrm>
          <a:prstGeom prst="rect">
            <a:avLst/>
          </a:prstGeom>
          <a:ln w="12700">
            <a:miter lim="400000"/>
          </a:ln>
        </p:spPr>
      </p:pic>
      <p:sp>
        <p:nvSpPr>
          <p:cNvPr id="268"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pic>
        <p:nvPicPr>
          <p:cNvPr id="269" name="图像" descr="图像"/>
          <p:cNvPicPr>
            <a:picLocks noChangeAspect="1"/>
          </p:cNvPicPr>
          <p:nvPr/>
        </p:nvPicPr>
        <p:blipFill>
          <a:blip r:embed="rId4">
            <a:extLst/>
          </a:blip>
          <a:stretch>
            <a:fillRect/>
          </a:stretch>
        </p:blipFill>
        <p:spPr>
          <a:xfrm>
            <a:off x="1368742" y="2738869"/>
            <a:ext cx="6645971" cy="4428916"/>
          </a:xfrm>
          <a:prstGeom prst="rect">
            <a:avLst/>
          </a:prstGeom>
          <a:ln w="12700">
            <a:miter lim="400000"/>
          </a:ln>
        </p:spPr>
      </p:pic>
      <p:sp>
        <p:nvSpPr>
          <p:cNvPr id="270" name="BP神经网络反向传播为什么选择梯度下降法"/>
          <p:cNvSpPr txBox="1"/>
          <p:nvPr/>
        </p:nvSpPr>
        <p:spPr>
          <a:xfrm>
            <a:off x="707338" y="899993"/>
            <a:ext cx="14845284"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96FF"/>
                </a:solidFill>
              </a:defRPr>
            </a:pPr>
            <a:r>
              <a:rPr>
                <a:latin typeface="Times New Roman"/>
                <a:ea typeface="Times New Roman"/>
                <a:cs typeface="Times New Roman"/>
                <a:sym typeface="Times New Roman"/>
              </a:rPr>
              <a:t>BP</a:t>
            </a:r>
            <a:r>
              <a:rPr>
                <a:latin typeface="Times New Roman"/>
                <a:ea typeface="Times New Roman"/>
                <a:cs typeface="Times New Roman"/>
                <a:sym typeface="Times New Roman"/>
              </a:rPr>
              <a:t>神经网络反向传播为什么选择梯度下降法</a:t>
            </a:r>
          </a:p>
        </p:txBody>
      </p:sp>
      <p:sp>
        <p:nvSpPr>
          <p:cNvPr id="271" name="会当凌绝顶，一览众山小。"/>
          <p:cNvSpPr txBox="1"/>
          <p:nvPr/>
        </p:nvSpPr>
        <p:spPr>
          <a:xfrm>
            <a:off x="1205430" y="7123885"/>
            <a:ext cx="7467732"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3700"/>
            </a:lvl1pPr>
          </a:lstStyle>
          <a:p>
            <a:pPr/>
            <a:r>
              <a:t>会当凌绝顶，一览众山小。</a:t>
            </a:r>
          </a:p>
        </p:txBody>
      </p:sp>
      <p:sp>
        <p:nvSpPr>
          <p:cNvPr id="272" name="——杜甫《望岳》"/>
          <p:cNvSpPr txBox="1"/>
          <p:nvPr/>
        </p:nvSpPr>
        <p:spPr>
          <a:xfrm>
            <a:off x="691413" y="7861048"/>
            <a:ext cx="7467732" cy="574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r">
              <a:defRPr sz="2500"/>
            </a:pPr>
            <a:r>
              <a:rPr>
                <a:latin typeface="STBaoliTC-Regular"/>
                <a:ea typeface="STBaoliTC-Regular"/>
                <a:cs typeface="STBaoliTC-Regular"/>
                <a:sym typeface="STBaoliTC-Regular"/>
              </a:rPr>
              <a:t>——</a:t>
            </a:r>
            <a:r>
              <a:t>杜甫《望岳》</a:t>
            </a:r>
          </a:p>
        </p:txBody>
      </p:sp>
      <p:sp>
        <p:nvSpPr>
          <p:cNvPr id="273" name="当一个人站在山顶或者半山腰，想要以最快的速度到达山脚，那么哪条路最快呢？"/>
          <p:cNvSpPr txBox="1"/>
          <p:nvPr/>
        </p:nvSpPr>
        <p:spPr>
          <a:xfrm>
            <a:off x="9336453" y="2710438"/>
            <a:ext cx="14184471" cy="1844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sz="4800"/>
            </a:lvl1pPr>
          </a:lstStyle>
          <a:p>
            <a:pPr/>
            <a:r>
              <a:t>当一个人站在山顶或者半山腰，想要以最快的速度到达山脚，那么哪条路最快呢？</a:t>
            </a:r>
          </a:p>
        </p:txBody>
      </p:sp>
      <p:sp>
        <p:nvSpPr>
          <p:cNvPr id="274" name="是每一步都下降最快的路，变化最快。在数学上，用梯度的概念来描述。"/>
          <p:cNvSpPr txBox="1"/>
          <p:nvPr/>
        </p:nvSpPr>
        <p:spPr>
          <a:xfrm>
            <a:off x="9409848" y="4894838"/>
            <a:ext cx="14037681" cy="1844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sz="4800"/>
            </a:lvl1pPr>
          </a:lstStyle>
          <a:p>
            <a:pPr/>
            <a:r>
              <a:t>是每一步都下降最快的路，变化最快。在数学上，用梯度的概念来描述。</a:t>
            </a:r>
          </a:p>
        </p:txBody>
      </p:sp>
      <p:sp>
        <p:nvSpPr>
          <p:cNvPr id="275" name="梯度是一个矢量，表示某一函数在该点处的方向导数沿着该方向取得最大值，即函数在该点处沿着该方向（梯度方向）变化最快，变化率（该梯度的模）最大。当梯度取“正”时，上升最快；当梯度取“负”时，下降最快。"/>
          <p:cNvSpPr txBox="1"/>
          <p:nvPr/>
        </p:nvSpPr>
        <p:spPr>
          <a:xfrm>
            <a:off x="9440271" y="7110988"/>
            <a:ext cx="14037681" cy="4397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sz="4800"/>
            </a:lvl1pPr>
          </a:lstStyle>
          <a:p>
            <a:pPr/>
            <a:r>
              <a:t>梯度是一个矢量，表示某一函数在该点处的方向导数沿着该方向取得最大值，即函数在该点处沿着该方向（梯度方向）变化最快，变化率（该梯度的模）最大。当梯度取“正”时，上升最快；当梯度取“负”时，下降最快。</a:t>
            </a:r>
          </a:p>
        </p:txBody>
      </p:sp>
      <p:pic>
        <p:nvPicPr>
          <p:cNvPr id="276" name="图像" descr="图像"/>
          <p:cNvPicPr>
            <a:picLocks noChangeAspect="1"/>
          </p:cNvPicPr>
          <p:nvPr/>
        </p:nvPicPr>
        <p:blipFill>
          <a:blip r:embed="rId5">
            <a:extLst/>
          </a:blip>
          <a:stretch>
            <a:fillRect/>
          </a:stretch>
        </p:blipFill>
        <p:spPr>
          <a:xfrm>
            <a:off x="2461054" y="8437635"/>
            <a:ext cx="4726559" cy="3544919"/>
          </a:xfrm>
          <a:prstGeom prst="rect">
            <a:avLst/>
          </a:prstGeom>
          <a:ln w="12700">
            <a:miter lim="400000"/>
          </a:ln>
        </p:spPr>
      </p:pic>
      <p:sp>
        <p:nvSpPr>
          <p:cNvPr id="277"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4" grpId="2"/>
      <p:bldP build="whole" bldLvl="1" animBg="1" rev="0" advAuto="0" spid="276" grpId="3"/>
      <p:bldP build="whole" bldLvl="1" animBg="1" rev="0" advAuto="0" spid="275" grpId="4"/>
      <p:bldP build="whole" bldLvl="1" animBg="1" rev="0" advAuto="0" spid="273"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1" name="图像" descr="图像"/>
          <p:cNvPicPr>
            <a:picLocks noChangeAspect="1"/>
          </p:cNvPicPr>
          <p:nvPr/>
        </p:nvPicPr>
        <p:blipFill>
          <a:blip r:embed="rId3">
            <a:extLst/>
          </a:blip>
          <a:stretch>
            <a:fillRect/>
          </a:stretch>
        </p:blipFill>
        <p:spPr>
          <a:xfrm>
            <a:off x="18846800" y="12080724"/>
            <a:ext cx="5188696" cy="1579169"/>
          </a:xfrm>
          <a:prstGeom prst="rect">
            <a:avLst/>
          </a:prstGeom>
          <a:ln w="12700">
            <a:miter lim="400000"/>
          </a:ln>
        </p:spPr>
      </p:pic>
      <p:sp>
        <p:nvSpPr>
          <p:cNvPr id="282"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sp>
        <p:nvSpPr>
          <p:cNvPr id="283" name="BP神经网络反向传播为什么选择梯度下降法"/>
          <p:cNvSpPr txBox="1"/>
          <p:nvPr/>
        </p:nvSpPr>
        <p:spPr>
          <a:xfrm>
            <a:off x="707338" y="899993"/>
            <a:ext cx="14845284"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96FF"/>
                </a:solidFill>
              </a:defRPr>
            </a:pPr>
            <a:r>
              <a:rPr>
                <a:latin typeface="Times New Roman"/>
                <a:ea typeface="Times New Roman"/>
                <a:cs typeface="Times New Roman"/>
                <a:sym typeface="Times New Roman"/>
              </a:rPr>
              <a:t>BP</a:t>
            </a:r>
            <a:r>
              <a:rPr>
                <a:latin typeface="Times New Roman"/>
                <a:ea typeface="Times New Roman"/>
                <a:cs typeface="Times New Roman"/>
                <a:sym typeface="Times New Roman"/>
              </a:rPr>
              <a:t>神经网络反向传播为什么选择梯度下降法</a:t>
            </a:r>
          </a:p>
        </p:txBody>
      </p:sp>
      <p:sp>
        <p:nvSpPr>
          <p:cNvPr id="284" name="梯度下降法是训练神经网络和线性分类器的一种普遍方法。"/>
          <p:cNvSpPr txBox="1"/>
          <p:nvPr/>
        </p:nvSpPr>
        <p:spPr>
          <a:xfrm>
            <a:off x="621777" y="2817812"/>
            <a:ext cx="23140447" cy="993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sz="4800"/>
            </a:lvl1pPr>
          </a:lstStyle>
          <a:p>
            <a:pPr/>
            <a:r>
              <a:t>梯度下降法是训练神经网络和线性分类器的一种普遍方法。</a:t>
            </a:r>
          </a:p>
        </p:txBody>
      </p:sp>
      <p:sp>
        <p:nvSpPr>
          <p:cNvPr id="285" name="斜率是函数的导数。"/>
          <p:cNvSpPr txBox="1"/>
          <p:nvPr/>
        </p:nvSpPr>
        <p:spPr>
          <a:xfrm>
            <a:off x="621777" y="3788111"/>
            <a:ext cx="23140447" cy="993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sz="4800"/>
            </a:lvl1pPr>
          </a:lstStyle>
          <a:p>
            <a:pPr/>
            <a:r>
              <a:t>斜率是函数的导数。</a:t>
            </a:r>
          </a:p>
        </p:txBody>
      </p:sp>
      <p:pic>
        <p:nvPicPr>
          <p:cNvPr id="286" name="图像" descr="图像"/>
          <p:cNvPicPr>
            <a:picLocks noChangeAspect="1"/>
          </p:cNvPicPr>
          <p:nvPr/>
        </p:nvPicPr>
        <p:blipFill>
          <a:blip r:embed="rId4">
            <a:extLst/>
          </a:blip>
          <a:stretch>
            <a:fillRect/>
          </a:stretch>
        </p:blipFill>
        <p:spPr>
          <a:xfrm>
            <a:off x="1160017" y="7746252"/>
            <a:ext cx="5890445" cy="3926964"/>
          </a:xfrm>
          <a:prstGeom prst="rect">
            <a:avLst/>
          </a:prstGeom>
          <a:ln w="12700">
            <a:miter lim="400000"/>
          </a:ln>
        </p:spPr>
      </p:pic>
      <p:pic>
        <p:nvPicPr>
          <p:cNvPr id="287" name="截屏2020-07-17 下午1.38.42.png" descr="截屏2020-07-17 下午1.38.42.png"/>
          <p:cNvPicPr>
            <a:picLocks noChangeAspect="1"/>
          </p:cNvPicPr>
          <p:nvPr/>
        </p:nvPicPr>
        <p:blipFill>
          <a:blip r:embed="rId5">
            <a:extLst/>
          </a:blip>
          <a:stretch>
            <a:fillRect/>
          </a:stretch>
        </p:blipFill>
        <p:spPr>
          <a:xfrm>
            <a:off x="1863689" y="5476669"/>
            <a:ext cx="4483101" cy="1574801"/>
          </a:xfrm>
          <a:prstGeom prst="rect">
            <a:avLst/>
          </a:prstGeom>
          <a:ln w="12700">
            <a:miter lim="400000"/>
          </a:ln>
        </p:spPr>
      </p:pic>
      <p:sp>
        <p:nvSpPr>
          <p:cNvPr id="288" name="在实际上，x可能不是一个标量，而是一个矢量。参考多元函数的知识，梯度就是偏导数组成的矢量。梯度上的每个元素都会指明函数在该点处各个方向的斜率，因此梯度指向函数变化最快的方向。即指向变大最快的方向和变小最快的方向，对应正梯度和负梯度。"/>
          <p:cNvSpPr txBox="1"/>
          <p:nvPr/>
        </p:nvSpPr>
        <p:spPr>
          <a:xfrm>
            <a:off x="8571086" y="4911614"/>
            <a:ext cx="15268532" cy="442327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a:defRPr sz="4800"/>
            </a:pPr>
            <a:r>
              <a:t>在实际上，</a:t>
            </a:r>
            <a:r>
              <a:rPr>
                <a:latin typeface="Times New Roman"/>
                <a:ea typeface="Times New Roman"/>
                <a:cs typeface="Times New Roman"/>
                <a:sym typeface="Times New Roman"/>
              </a:rPr>
              <a:t>x</a:t>
            </a:r>
            <a:r>
              <a:t>可能不是一个标量，而是一个矢量。参考多元函数的知识，梯度就是偏导数组成的矢量。梯度上的每个元素都会指明函数在该点处各个方向的斜率，因此梯度指向函数变化最快的方向。即指向变大最快的方向和变小最快的方向，对应正梯度和负梯度。</a:t>
            </a:r>
          </a:p>
        </p:txBody>
      </p:sp>
      <p:sp>
        <p:nvSpPr>
          <p:cNvPr id="289" name="很多深度学习其实都是在计算梯度，然后通过梯度进行迭代，更新参数向量。"/>
          <p:cNvSpPr txBox="1"/>
          <p:nvPr/>
        </p:nvSpPr>
        <p:spPr>
          <a:xfrm>
            <a:off x="8571086" y="9464614"/>
            <a:ext cx="15268532" cy="1844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sz="4800"/>
            </a:lvl1pPr>
          </a:lstStyle>
          <a:p>
            <a:pPr/>
            <a:r>
              <a:t>很多深度学习其实都是在计算梯度，然后通过梯度进行迭代，更新参数向量。</a:t>
            </a:r>
          </a:p>
        </p:txBody>
      </p:sp>
      <p:sp>
        <p:nvSpPr>
          <p:cNvPr id="290"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4" name="图像" descr="图像"/>
          <p:cNvPicPr>
            <a:picLocks noChangeAspect="1"/>
          </p:cNvPicPr>
          <p:nvPr/>
        </p:nvPicPr>
        <p:blipFill>
          <a:blip r:embed="rId3">
            <a:extLst/>
          </a:blip>
          <a:stretch>
            <a:fillRect/>
          </a:stretch>
        </p:blipFill>
        <p:spPr>
          <a:xfrm>
            <a:off x="18846800" y="12080724"/>
            <a:ext cx="5188696" cy="1579169"/>
          </a:xfrm>
          <a:prstGeom prst="rect">
            <a:avLst/>
          </a:prstGeom>
          <a:ln w="12700">
            <a:miter lim="400000"/>
          </a:ln>
        </p:spPr>
      </p:pic>
      <p:sp>
        <p:nvSpPr>
          <p:cNvPr id="295"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sp>
        <p:nvSpPr>
          <p:cNvPr id="296" name="图解法讲解正向传播与反向传播"/>
          <p:cNvSpPr txBox="1"/>
          <p:nvPr/>
        </p:nvSpPr>
        <p:spPr>
          <a:xfrm>
            <a:off x="686192" y="899993"/>
            <a:ext cx="108235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96FF"/>
                </a:solidFill>
              </a:defRPr>
            </a:pPr>
            <a:r>
              <a:rPr>
                <a:latin typeface="Times New Roman"/>
                <a:ea typeface="Times New Roman"/>
                <a:cs typeface="Times New Roman"/>
                <a:sym typeface="Times New Roman"/>
              </a:rPr>
              <a:t>图解法讲解</a:t>
            </a:r>
            <a:r>
              <a:rPr>
                <a:latin typeface="Times New Roman"/>
                <a:ea typeface="Times New Roman"/>
                <a:cs typeface="Times New Roman"/>
                <a:sym typeface="Times New Roman"/>
              </a:rPr>
              <a:t>正向传播与反向传播</a:t>
            </a:r>
          </a:p>
        </p:txBody>
      </p:sp>
      <p:sp>
        <p:nvSpPr>
          <p:cNvPr id="297" name="图解法是将函数的计算过程用图的方式展示出来。任何一个函数都可以用下面的这种计算图展示出来。当我们遇到复杂的函数，图解法就变得非常有用。图解法有助于讲解反向传播的具体步骤。"/>
          <p:cNvSpPr txBox="1"/>
          <p:nvPr/>
        </p:nvSpPr>
        <p:spPr>
          <a:xfrm>
            <a:off x="812438" y="3884612"/>
            <a:ext cx="8536193" cy="6099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sz="4800"/>
            </a:lvl1pPr>
          </a:lstStyle>
          <a:p>
            <a:pPr/>
            <a:r>
              <a:t>图解法是将函数的计算过程用图的方式展示出来。任何一个函数都可以用下面的这种计算图展示出来。当我们遇到复杂的函数，图解法就变得非常有用。图解法有助于讲解反向传播的具体步骤。</a:t>
            </a:r>
          </a:p>
        </p:txBody>
      </p:sp>
      <p:pic>
        <p:nvPicPr>
          <p:cNvPr id="298" name="截屏2020-07-18 下午1.08.22.png" descr="截屏2020-07-18 下午1.08.22.png"/>
          <p:cNvPicPr>
            <a:picLocks noChangeAspect="1"/>
          </p:cNvPicPr>
          <p:nvPr/>
        </p:nvPicPr>
        <p:blipFill>
          <a:blip r:embed="rId4">
            <a:extLst/>
          </a:blip>
          <a:stretch>
            <a:fillRect/>
          </a:stretch>
        </p:blipFill>
        <p:spPr>
          <a:xfrm>
            <a:off x="10005076" y="4134286"/>
            <a:ext cx="13675369" cy="5599828"/>
          </a:xfrm>
          <a:prstGeom prst="rect">
            <a:avLst/>
          </a:prstGeom>
          <a:ln w="12700">
            <a:miter lim="400000"/>
          </a:ln>
        </p:spPr>
      </p:pic>
      <p:sp>
        <p:nvSpPr>
          <p:cNvPr id="299"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3" name="图像" descr="图像"/>
          <p:cNvPicPr>
            <a:picLocks noChangeAspect="1"/>
          </p:cNvPicPr>
          <p:nvPr/>
        </p:nvPicPr>
        <p:blipFill>
          <a:blip r:embed="rId2">
            <a:extLst/>
          </a:blip>
          <a:stretch>
            <a:fillRect/>
          </a:stretch>
        </p:blipFill>
        <p:spPr>
          <a:xfrm>
            <a:off x="18846800" y="12080724"/>
            <a:ext cx="5188696" cy="1579169"/>
          </a:xfrm>
          <a:prstGeom prst="rect">
            <a:avLst/>
          </a:prstGeom>
          <a:ln w="12700">
            <a:miter lim="400000"/>
          </a:ln>
        </p:spPr>
      </p:pic>
      <p:sp>
        <p:nvSpPr>
          <p:cNvPr id="304"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sp>
        <p:nvSpPr>
          <p:cNvPr id="305" name="图解法讲解正向传播与反向传播"/>
          <p:cNvSpPr txBox="1"/>
          <p:nvPr/>
        </p:nvSpPr>
        <p:spPr>
          <a:xfrm>
            <a:off x="1054492" y="899993"/>
            <a:ext cx="108235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96FF"/>
                </a:solidFill>
              </a:defRPr>
            </a:pPr>
            <a:r>
              <a:rPr>
                <a:latin typeface="Times New Roman"/>
                <a:ea typeface="Times New Roman"/>
                <a:cs typeface="Times New Roman"/>
                <a:sym typeface="Times New Roman"/>
              </a:rPr>
              <a:t>图解法讲解</a:t>
            </a:r>
            <a:r>
              <a:rPr>
                <a:latin typeface="Times New Roman"/>
                <a:ea typeface="Times New Roman"/>
                <a:cs typeface="Times New Roman"/>
                <a:sym typeface="Times New Roman"/>
              </a:rPr>
              <a:t>正向传播与反向传播</a:t>
            </a:r>
          </a:p>
        </p:txBody>
      </p:sp>
      <p:pic>
        <p:nvPicPr>
          <p:cNvPr id="306" name="截屏2020-07-18 下午1.14.47.png" descr="截屏2020-07-18 下午1.14.47.png"/>
          <p:cNvPicPr>
            <a:picLocks noChangeAspect="1"/>
          </p:cNvPicPr>
          <p:nvPr/>
        </p:nvPicPr>
        <p:blipFill>
          <a:blip r:embed="rId3">
            <a:extLst/>
          </a:blip>
          <a:stretch>
            <a:fillRect/>
          </a:stretch>
        </p:blipFill>
        <p:spPr>
          <a:xfrm>
            <a:off x="13936792" y="2806654"/>
            <a:ext cx="7912101" cy="3886201"/>
          </a:xfrm>
          <a:prstGeom prst="rect">
            <a:avLst/>
          </a:prstGeom>
          <a:ln w="12700">
            <a:miter lim="400000"/>
          </a:ln>
        </p:spPr>
      </p:pic>
      <p:sp>
        <p:nvSpPr>
          <p:cNvPr id="307" name="例1"/>
          <p:cNvSpPr txBox="1"/>
          <p:nvPr/>
        </p:nvSpPr>
        <p:spPr>
          <a:xfrm>
            <a:off x="1147093" y="2403811"/>
            <a:ext cx="2800913" cy="993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a:defRPr sz="4800"/>
            </a:pPr>
            <a:r>
              <a:t>例</a:t>
            </a:r>
            <a:r>
              <a:rPr>
                <a:latin typeface="Times New Roman"/>
                <a:ea typeface="Times New Roman"/>
                <a:cs typeface="Times New Roman"/>
                <a:sym typeface="Times New Roman"/>
              </a:rPr>
              <a:t>1</a:t>
            </a:r>
          </a:p>
        </p:txBody>
      </p:sp>
      <p:sp>
        <p:nvSpPr>
          <p:cNvPr id="308" name="f(x,y,z)=(x+y)*z…"/>
          <p:cNvSpPr txBox="1"/>
          <p:nvPr/>
        </p:nvSpPr>
        <p:spPr>
          <a:xfrm>
            <a:off x="1851610" y="3640928"/>
            <a:ext cx="5628345" cy="151398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a:defRPr sz="4800">
                <a:latin typeface="Times New Roman"/>
                <a:ea typeface="Times New Roman"/>
                <a:cs typeface="Times New Roman"/>
                <a:sym typeface="Times New Roman"/>
              </a:defRPr>
            </a:pPr>
            <a:r>
              <a:t>f(x,y,z)=(x+y)*z</a:t>
            </a:r>
          </a:p>
          <a:p>
            <a:pPr algn="just">
              <a:defRPr sz="4800">
                <a:solidFill>
                  <a:schemeClr val="accent2"/>
                </a:solidFill>
                <a:latin typeface="Times New Roman"/>
                <a:ea typeface="Times New Roman"/>
                <a:cs typeface="Times New Roman"/>
                <a:sym typeface="Times New Roman"/>
              </a:defRPr>
            </a:pPr>
            <a:r>
              <a:t>e.g. x=-2,y=5,z=-4</a:t>
            </a:r>
          </a:p>
        </p:txBody>
      </p:sp>
      <p:sp>
        <p:nvSpPr>
          <p:cNvPr id="309" name="-2"/>
          <p:cNvSpPr txBox="1"/>
          <p:nvPr/>
        </p:nvSpPr>
        <p:spPr>
          <a:xfrm>
            <a:off x="14583131" y="2653259"/>
            <a:ext cx="578744" cy="7181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chemeClr val="accent2"/>
                </a:solidFill>
                <a:latin typeface="Times New Roman"/>
                <a:ea typeface="Times New Roman"/>
                <a:cs typeface="Times New Roman"/>
                <a:sym typeface="Times New Roman"/>
              </a:defRPr>
            </a:lvl1pPr>
          </a:lstStyle>
          <a:p>
            <a:pPr/>
            <a:r>
              <a:t>-2</a:t>
            </a:r>
          </a:p>
        </p:txBody>
      </p:sp>
      <p:sp>
        <p:nvSpPr>
          <p:cNvPr id="310" name="5"/>
          <p:cNvSpPr txBox="1"/>
          <p:nvPr/>
        </p:nvSpPr>
        <p:spPr>
          <a:xfrm>
            <a:off x="14731215" y="4215359"/>
            <a:ext cx="409576" cy="7181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chemeClr val="accent2"/>
                </a:solidFill>
                <a:latin typeface="Times New Roman"/>
                <a:ea typeface="Times New Roman"/>
                <a:cs typeface="Times New Roman"/>
                <a:sym typeface="Times New Roman"/>
              </a:defRPr>
            </a:lvl1pPr>
          </a:lstStyle>
          <a:p>
            <a:pPr/>
            <a:r>
              <a:t>5</a:t>
            </a:r>
          </a:p>
        </p:txBody>
      </p:sp>
      <p:sp>
        <p:nvSpPr>
          <p:cNvPr id="311" name="-4"/>
          <p:cNvSpPr txBox="1"/>
          <p:nvPr/>
        </p:nvSpPr>
        <p:spPr>
          <a:xfrm>
            <a:off x="14646631" y="5458972"/>
            <a:ext cx="578744" cy="7181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chemeClr val="accent2"/>
                </a:solidFill>
                <a:latin typeface="Times New Roman"/>
                <a:ea typeface="Times New Roman"/>
                <a:cs typeface="Times New Roman"/>
                <a:sym typeface="Times New Roman"/>
              </a:defRPr>
            </a:lvl1pPr>
          </a:lstStyle>
          <a:p>
            <a:pPr/>
            <a:r>
              <a:t>-4</a:t>
            </a:r>
          </a:p>
        </p:txBody>
      </p:sp>
      <p:sp>
        <p:nvSpPr>
          <p:cNvPr id="312" name="q"/>
          <p:cNvSpPr txBox="1"/>
          <p:nvPr/>
        </p:nvSpPr>
        <p:spPr>
          <a:xfrm>
            <a:off x="17270228" y="3022915"/>
            <a:ext cx="409576" cy="7181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chemeClr val="accent2"/>
                </a:solidFill>
                <a:latin typeface="Times New Roman"/>
                <a:ea typeface="Times New Roman"/>
                <a:cs typeface="Times New Roman"/>
                <a:sym typeface="Times New Roman"/>
              </a:defRPr>
            </a:lvl1pPr>
          </a:lstStyle>
          <a:p>
            <a:pPr/>
            <a:r>
              <a:t>q</a:t>
            </a:r>
          </a:p>
        </p:txBody>
      </p:sp>
      <p:sp>
        <p:nvSpPr>
          <p:cNvPr id="313" name="3"/>
          <p:cNvSpPr txBox="1"/>
          <p:nvPr/>
        </p:nvSpPr>
        <p:spPr>
          <a:xfrm>
            <a:off x="17591471" y="3487555"/>
            <a:ext cx="409576" cy="7181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chemeClr val="accent2"/>
                </a:solidFill>
                <a:latin typeface="Times New Roman"/>
                <a:ea typeface="Times New Roman"/>
                <a:cs typeface="Times New Roman"/>
                <a:sym typeface="Times New Roman"/>
              </a:defRPr>
            </a:lvl1pPr>
          </a:lstStyle>
          <a:p>
            <a:pPr/>
            <a:r>
              <a:t>3</a:t>
            </a:r>
          </a:p>
        </p:txBody>
      </p:sp>
      <p:sp>
        <p:nvSpPr>
          <p:cNvPr id="314" name="-12"/>
          <p:cNvSpPr txBox="1"/>
          <p:nvPr/>
        </p:nvSpPr>
        <p:spPr>
          <a:xfrm>
            <a:off x="20650722" y="4240759"/>
            <a:ext cx="832744" cy="7181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chemeClr val="accent2"/>
                </a:solidFill>
                <a:latin typeface="Times New Roman"/>
                <a:ea typeface="Times New Roman"/>
                <a:cs typeface="Times New Roman"/>
                <a:sym typeface="Times New Roman"/>
              </a:defRPr>
            </a:lvl1pPr>
          </a:lstStyle>
          <a:p>
            <a:pPr/>
            <a:r>
              <a:t>-12</a:t>
            </a:r>
          </a:p>
        </p:txBody>
      </p:sp>
      <p:sp>
        <p:nvSpPr>
          <p:cNvPr id="315" name="求：∂f/∂x     ∂f/∂y     ∂f/∂z"/>
          <p:cNvSpPr txBox="1"/>
          <p:nvPr/>
        </p:nvSpPr>
        <p:spPr>
          <a:xfrm>
            <a:off x="2486013" y="10006012"/>
            <a:ext cx="8038973" cy="993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sz="4800">
                <a:latin typeface="Times New Roman"/>
                <a:ea typeface="Times New Roman"/>
                <a:cs typeface="Times New Roman"/>
                <a:sym typeface="Times New Roman"/>
              </a:defRPr>
            </a:lvl1pPr>
          </a:lstStyle>
          <a:p>
            <a:pPr/>
            <a:r>
              <a:t>求：∂f/∂x     ∂f/∂y     ∂f/∂z</a:t>
            </a:r>
          </a:p>
        </p:txBody>
      </p:sp>
      <p:grpSp>
        <p:nvGrpSpPr>
          <p:cNvPr id="320" name="成组"/>
          <p:cNvGrpSpPr/>
          <p:nvPr/>
        </p:nvGrpSpPr>
        <p:grpSpPr>
          <a:xfrm>
            <a:off x="1579454" y="6511925"/>
            <a:ext cx="8924461" cy="2772051"/>
            <a:chOff x="0" y="0"/>
            <a:chExt cx="8924459" cy="2772050"/>
          </a:xfrm>
        </p:grpSpPr>
        <p:sp>
          <p:nvSpPr>
            <p:cNvPr id="316" name="q=x+y"/>
            <p:cNvSpPr txBox="1"/>
            <p:nvPr/>
          </p:nvSpPr>
          <p:spPr>
            <a:xfrm>
              <a:off x="208058" y="18745"/>
              <a:ext cx="8716402" cy="8578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just">
                <a:defRPr sz="4800">
                  <a:latin typeface="Times New Roman"/>
                  <a:ea typeface="Times New Roman"/>
                  <a:cs typeface="Times New Roman"/>
                  <a:sym typeface="Times New Roman"/>
                </a:defRPr>
              </a:pPr>
              <a:r>
                <a:t>q=x+y   </a:t>
              </a:r>
              <a14:m>
                <m:oMath>
                  <m:r>
                    <m:rPr>
                      <m:sty m:val="p"/>
                    </m:rP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q</m:t>
                  </m:r>
                  <m:r>
                    <a:rPr xmlns:a="http://schemas.openxmlformats.org/drawingml/2006/main" sz="5200" i="1">
                      <a:solidFill>
                        <a:srgbClr val="000000"/>
                      </a:solidFill>
                      <a:latin typeface="Cambria Math" panose="02040503050406030204" pitchFamily="18" charset="0"/>
                    </a:rPr>
                    <m:t>/</m:t>
                  </m:r>
                  <m:r>
                    <m:rPr>
                      <m:sty m:val="p"/>
                    </m:rP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x</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oMath>
              </a14:m>
              <a:r>
                <a:t>   </a:t>
              </a:r>
              <a14:m>
                <m:oMath>
                  <m:r>
                    <m:rPr>
                      <m:sty m:val="p"/>
                    </m:rP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q</m:t>
                  </m:r>
                  <m:r>
                    <a:rPr xmlns:a="http://schemas.openxmlformats.org/drawingml/2006/main" sz="5200" i="1">
                      <a:solidFill>
                        <a:srgbClr val="000000"/>
                      </a:solidFill>
                      <a:latin typeface="Cambria Math" panose="02040503050406030204" pitchFamily="18" charset="0"/>
                    </a:rPr>
                    <m:t>/</m:t>
                  </m:r>
                  <m:r>
                    <m:rPr>
                      <m:sty m:val="p"/>
                    </m:rP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y</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oMath>
              </a14:m>
            </a:p>
          </p:txBody>
        </p:sp>
        <p:sp>
          <p:nvSpPr>
            <p:cNvPr id="317" name="f=qz"/>
            <p:cNvSpPr txBox="1"/>
            <p:nvPr/>
          </p:nvSpPr>
          <p:spPr>
            <a:xfrm>
              <a:off x="208058" y="1758645"/>
              <a:ext cx="8716402" cy="8578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just">
                <a:defRPr sz="4800">
                  <a:latin typeface="Times New Roman"/>
                  <a:ea typeface="Times New Roman"/>
                  <a:cs typeface="Times New Roman"/>
                  <a:sym typeface="Times New Roman"/>
                </a:defRPr>
              </a:pPr>
              <a:r>
                <a:t>f=qz      </a:t>
              </a:r>
              <a14:m>
                <m:oMath>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f</m:t>
                  </m:r>
                  <m:r>
                    <a:rPr xmlns:a="http://schemas.openxmlformats.org/drawingml/2006/main" sz="5050" i="1">
                      <a:solidFill>
                        <a:srgbClr val="000000"/>
                      </a:solidFill>
                      <a:latin typeface="Cambria Math" panose="02040503050406030204" pitchFamily="18" charset="0"/>
                    </a:rPr>
                    <m:t>/</m:t>
                  </m:r>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q</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z</m:t>
                  </m:r>
                </m:oMath>
              </a14:m>
              <a:r>
                <a:t>    </a:t>
              </a:r>
              <a14:m>
                <m:oMath>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f</m:t>
                  </m:r>
                  <m:r>
                    <a:rPr xmlns:a="http://schemas.openxmlformats.org/drawingml/2006/main" sz="5050" i="1">
                      <a:solidFill>
                        <a:srgbClr val="000000"/>
                      </a:solidFill>
                      <a:latin typeface="Cambria Math" panose="02040503050406030204" pitchFamily="18" charset="0"/>
                    </a:rPr>
                    <m:t>/</m:t>
                  </m:r>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z</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q</m:t>
                  </m:r>
                </m:oMath>
              </a14:m>
            </a:p>
          </p:txBody>
        </p:sp>
        <p:sp>
          <p:nvSpPr>
            <p:cNvPr id="318" name="矩形"/>
            <p:cNvSpPr/>
            <p:nvPr/>
          </p:nvSpPr>
          <p:spPr>
            <a:xfrm>
              <a:off x="0" y="0"/>
              <a:ext cx="8444044" cy="1044851"/>
            </a:xfrm>
            <a:prstGeom prst="rect">
              <a:avLst/>
            </a:prstGeom>
            <a:noFill/>
            <a:ln w="50800" cap="flat">
              <a:solidFill>
                <a:schemeClr val="accent1">
                  <a:hueOff val="167273"/>
                  <a:satOff val="2235"/>
                  <a:lumOff val="-22549"/>
                </a:schemeClr>
              </a:solidFill>
              <a:prstDash val="solid"/>
              <a:miter lim="400000"/>
            </a:ln>
            <a:effectLst/>
          </p:spPr>
          <p:txBody>
            <a:bodyPr wrap="square" lIns="71437" tIns="71437" rIns="71437" bIns="71437" numCol="1" anchor="ctr">
              <a:noAutofit/>
            </a:bodyPr>
            <a:lstStyle/>
            <a:p>
              <a:pPr>
                <a:defRPr sz="5000">
                  <a:solidFill>
                    <a:srgbClr val="FFFFFF"/>
                  </a:solidFill>
                </a:defRPr>
              </a:pPr>
            </a:p>
          </p:txBody>
        </p:sp>
        <p:sp>
          <p:nvSpPr>
            <p:cNvPr id="319" name="矩形"/>
            <p:cNvSpPr/>
            <p:nvPr/>
          </p:nvSpPr>
          <p:spPr>
            <a:xfrm>
              <a:off x="0" y="1727200"/>
              <a:ext cx="8444044" cy="1044851"/>
            </a:xfrm>
            <a:prstGeom prst="rect">
              <a:avLst/>
            </a:prstGeom>
            <a:noFill/>
            <a:ln w="50800" cap="flat">
              <a:solidFill>
                <a:srgbClr val="9437FF"/>
              </a:solidFill>
              <a:prstDash val="solid"/>
              <a:miter lim="400000"/>
            </a:ln>
            <a:effectLst/>
          </p:spPr>
          <p:txBody>
            <a:bodyPr wrap="square" lIns="71437" tIns="71437" rIns="71437" bIns="71437" numCol="1" anchor="ctr">
              <a:noAutofit/>
            </a:bodyPr>
            <a:lstStyle/>
            <a:p>
              <a:pPr>
                <a:defRPr sz="5000">
                  <a:solidFill>
                    <a:srgbClr val="FFFFFF"/>
                  </a:solidFill>
                </a:defRPr>
              </a:pPr>
            </a:p>
          </p:txBody>
        </p:sp>
      </p:grpSp>
      <p:grpSp>
        <p:nvGrpSpPr>
          <p:cNvPr id="324" name="成组"/>
          <p:cNvGrpSpPr/>
          <p:nvPr/>
        </p:nvGrpSpPr>
        <p:grpSpPr>
          <a:xfrm>
            <a:off x="20827308" y="5575518"/>
            <a:ext cx="2096681" cy="2247958"/>
            <a:chOff x="0" y="0"/>
            <a:chExt cx="2096680" cy="2247957"/>
          </a:xfrm>
        </p:grpSpPr>
        <p:sp>
          <p:nvSpPr>
            <p:cNvPr id="321" name="∂f/∂f"/>
            <p:cNvSpPr txBox="1"/>
            <p:nvPr/>
          </p:nvSpPr>
          <p:spPr>
            <a:xfrm>
              <a:off x="458755" y="1317792"/>
              <a:ext cx="1333401" cy="815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just">
                <a:defRPr sz="4800">
                  <a:latin typeface="Times New Roman"/>
                  <a:ea typeface="Times New Roman"/>
                  <a:cs typeface="Times New Roman"/>
                  <a:sym typeface="Times New Roman"/>
                </a:defRPr>
              </a:lvl1pPr>
            </a:lstStyle>
            <a:p>
              <a:pPr/>
              <a:r>
                <a:t>∂f/∂f</a:t>
              </a:r>
            </a:p>
          </p:txBody>
        </p:sp>
        <p:sp>
          <p:nvSpPr>
            <p:cNvPr id="322" name="矩形"/>
            <p:cNvSpPr/>
            <p:nvPr/>
          </p:nvSpPr>
          <p:spPr>
            <a:xfrm>
              <a:off x="154231" y="1203106"/>
              <a:ext cx="1942450" cy="1044852"/>
            </a:xfrm>
            <a:prstGeom prst="rect">
              <a:avLst/>
            </a:prstGeom>
            <a:noFill/>
            <a:ln w="50800" cap="flat">
              <a:solidFill>
                <a:srgbClr val="FF2600"/>
              </a:solidFill>
              <a:prstDash val="solid"/>
              <a:miter lim="400000"/>
            </a:ln>
            <a:effectLst/>
          </p:spPr>
          <p:txBody>
            <a:bodyPr wrap="square" lIns="71437" tIns="71437" rIns="71437" bIns="71437" numCol="1" anchor="ctr">
              <a:noAutofit/>
            </a:bodyPr>
            <a:lstStyle/>
            <a:p>
              <a:pPr>
                <a:defRPr sz="5000">
                  <a:solidFill>
                    <a:srgbClr val="FFFFFF"/>
                  </a:solidFill>
                </a:defRPr>
              </a:pPr>
            </a:p>
          </p:txBody>
        </p:sp>
        <p:sp>
          <p:nvSpPr>
            <p:cNvPr id="323" name="线条"/>
            <p:cNvSpPr/>
            <p:nvPr/>
          </p:nvSpPr>
          <p:spPr>
            <a:xfrm flipH="1" flipV="1">
              <a:off x="-1" y="-1"/>
              <a:ext cx="1200739" cy="1200739"/>
            </a:xfrm>
            <a:prstGeom prst="line">
              <a:avLst/>
            </a:prstGeom>
            <a:noFill/>
            <a:ln w="76200" cap="flat">
              <a:solidFill>
                <a:srgbClr val="FF26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sp>
        <p:nvSpPr>
          <p:cNvPr id="325" name="1"/>
          <p:cNvSpPr txBox="1"/>
          <p:nvPr/>
        </p:nvSpPr>
        <p:spPr>
          <a:xfrm>
            <a:off x="20336073" y="4958688"/>
            <a:ext cx="409576" cy="7181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rgbClr val="FF2600"/>
                </a:solidFill>
                <a:latin typeface="Times New Roman"/>
                <a:ea typeface="Times New Roman"/>
                <a:cs typeface="Times New Roman"/>
                <a:sym typeface="Times New Roman"/>
              </a:defRPr>
            </a:lvl1pPr>
          </a:lstStyle>
          <a:p>
            <a:pPr/>
            <a:r>
              <a:t>1</a:t>
            </a:r>
          </a:p>
        </p:txBody>
      </p:sp>
      <p:grpSp>
        <p:nvGrpSpPr>
          <p:cNvPr id="329" name="成组"/>
          <p:cNvGrpSpPr/>
          <p:nvPr/>
        </p:nvGrpSpPr>
        <p:grpSpPr>
          <a:xfrm>
            <a:off x="14695782" y="6775167"/>
            <a:ext cx="1942450" cy="1692566"/>
            <a:chOff x="0" y="0"/>
            <a:chExt cx="1942449" cy="1692564"/>
          </a:xfrm>
        </p:grpSpPr>
        <p:sp>
          <p:nvSpPr>
            <p:cNvPr id="326" name="∂f/∂z"/>
            <p:cNvSpPr txBox="1"/>
            <p:nvPr/>
          </p:nvSpPr>
          <p:spPr>
            <a:xfrm>
              <a:off x="304524" y="762400"/>
              <a:ext cx="1400969" cy="8154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just">
                <a:defRPr sz="4800">
                  <a:latin typeface="Times New Roman"/>
                  <a:ea typeface="Times New Roman"/>
                  <a:cs typeface="Times New Roman"/>
                  <a:sym typeface="Times New Roman"/>
                </a:defRPr>
              </a:lvl1pPr>
            </a:lstStyle>
            <a:p>
              <a:pPr/>
              <a:r>
                <a:t>∂f/∂z</a:t>
              </a:r>
            </a:p>
          </p:txBody>
        </p:sp>
        <p:sp>
          <p:nvSpPr>
            <p:cNvPr id="327" name="矩形"/>
            <p:cNvSpPr/>
            <p:nvPr/>
          </p:nvSpPr>
          <p:spPr>
            <a:xfrm>
              <a:off x="0" y="647714"/>
              <a:ext cx="1942450" cy="1044851"/>
            </a:xfrm>
            <a:prstGeom prst="rect">
              <a:avLst/>
            </a:prstGeom>
            <a:noFill/>
            <a:ln w="50800" cap="flat">
              <a:solidFill>
                <a:srgbClr val="FF2600"/>
              </a:solidFill>
              <a:prstDash val="solid"/>
              <a:miter lim="400000"/>
            </a:ln>
            <a:effectLst/>
          </p:spPr>
          <p:txBody>
            <a:bodyPr wrap="square" lIns="71437" tIns="71437" rIns="71437" bIns="71437" numCol="1" anchor="ctr">
              <a:noAutofit/>
            </a:bodyPr>
            <a:lstStyle/>
            <a:p>
              <a:pPr>
                <a:defRPr sz="5000">
                  <a:solidFill>
                    <a:srgbClr val="FFFFFF"/>
                  </a:solidFill>
                </a:defRPr>
              </a:pPr>
            </a:p>
          </p:txBody>
        </p:sp>
        <p:sp>
          <p:nvSpPr>
            <p:cNvPr id="328" name="线条"/>
            <p:cNvSpPr/>
            <p:nvPr/>
          </p:nvSpPr>
          <p:spPr>
            <a:xfrm flipH="1" flipV="1">
              <a:off x="420841" y="0"/>
              <a:ext cx="459904" cy="658306"/>
            </a:xfrm>
            <a:prstGeom prst="line">
              <a:avLst/>
            </a:prstGeom>
            <a:noFill/>
            <a:ln w="76200" cap="flat">
              <a:solidFill>
                <a:srgbClr val="FF26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sp>
        <p:nvSpPr>
          <p:cNvPr id="330" name="3"/>
          <p:cNvSpPr txBox="1"/>
          <p:nvPr/>
        </p:nvSpPr>
        <p:spPr>
          <a:xfrm>
            <a:off x="14764810" y="6104042"/>
            <a:ext cx="409576" cy="7181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rgbClr val="FF2600"/>
                </a:solidFill>
                <a:latin typeface="Times New Roman"/>
                <a:ea typeface="Times New Roman"/>
                <a:cs typeface="Times New Roman"/>
                <a:sym typeface="Times New Roman"/>
              </a:defRPr>
            </a:lvl1pPr>
          </a:lstStyle>
          <a:p>
            <a:pPr/>
            <a:r>
              <a:t>3</a:t>
            </a:r>
          </a:p>
        </p:txBody>
      </p:sp>
      <p:grpSp>
        <p:nvGrpSpPr>
          <p:cNvPr id="334" name="成组"/>
          <p:cNvGrpSpPr/>
          <p:nvPr/>
        </p:nvGrpSpPr>
        <p:grpSpPr>
          <a:xfrm>
            <a:off x="17894301" y="4941001"/>
            <a:ext cx="2334712" cy="4064060"/>
            <a:chOff x="0" y="0"/>
            <a:chExt cx="2334710" cy="4064059"/>
          </a:xfrm>
        </p:grpSpPr>
        <p:sp>
          <p:nvSpPr>
            <p:cNvPr id="331" name="∂f/∂q"/>
            <p:cNvSpPr txBox="1"/>
            <p:nvPr/>
          </p:nvSpPr>
          <p:spPr>
            <a:xfrm>
              <a:off x="696785" y="3133894"/>
              <a:ext cx="1435200" cy="815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just">
                <a:defRPr sz="4800">
                  <a:latin typeface="Times New Roman"/>
                  <a:ea typeface="Times New Roman"/>
                  <a:cs typeface="Times New Roman"/>
                  <a:sym typeface="Times New Roman"/>
                </a:defRPr>
              </a:lvl1pPr>
            </a:lstStyle>
            <a:p>
              <a:pPr/>
              <a:r>
                <a:t>∂f/∂q</a:t>
              </a:r>
            </a:p>
          </p:txBody>
        </p:sp>
        <p:sp>
          <p:nvSpPr>
            <p:cNvPr id="332" name="矩形"/>
            <p:cNvSpPr/>
            <p:nvPr/>
          </p:nvSpPr>
          <p:spPr>
            <a:xfrm>
              <a:off x="392261" y="3019208"/>
              <a:ext cx="1942450" cy="1044852"/>
            </a:xfrm>
            <a:prstGeom prst="rect">
              <a:avLst/>
            </a:prstGeom>
            <a:noFill/>
            <a:ln w="50800" cap="flat">
              <a:solidFill>
                <a:srgbClr val="FF2600"/>
              </a:solidFill>
              <a:prstDash val="solid"/>
              <a:miter lim="400000"/>
            </a:ln>
            <a:effectLst/>
          </p:spPr>
          <p:txBody>
            <a:bodyPr wrap="square" lIns="71437" tIns="71437" rIns="71437" bIns="71437" numCol="1" anchor="ctr">
              <a:noAutofit/>
            </a:bodyPr>
            <a:lstStyle/>
            <a:p>
              <a:pPr>
                <a:defRPr sz="5000">
                  <a:solidFill>
                    <a:srgbClr val="FFFFFF"/>
                  </a:solidFill>
                </a:defRPr>
              </a:pPr>
            </a:p>
          </p:txBody>
        </p:sp>
        <p:sp>
          <p:nvSpPr>
            <p:cNvPr id="333" name="线条"/>
            <p:cNvSpPr/>
            <p:nvPr/>
          </p:nvSpPr>
          <p:spPr>
            <a:xfrm flipH="1" flipV="1">
              <a:off x="0" y="0"/>
              <a:ext cx="1273006" cy="3029801"/>
            </a:xfrm>
            <a:prstGeom prst="line">
              <a:avLst/>
            </a:prstGeom>
            <a:noFill/>
            <a:ln w="76200" cap="flat">
              <a:solidFill>
                <a:srgbClr val="FF26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sp>
        <p:nvSpPr>
          <p:cNvPr id="335" name="-4"/>
          <p:cNvSpPr txBox="1"/>
          <p:nvPr/>
        </p:nvSpPr>
        <p:spPr>
          <a:xfrm>
            <a:off x="17473654" y="4094896"/>
            <a:ext cx="578744" cy="7181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rgbClr val="FF2600"/>
                </a:solidFill>
                <a:latin typeface="Times New Roman"/>
                <a:ea typeface="Times New Roman"/>
                <a:cs typeface="Times New Roman"/>
                <a:sym typeface="Times New Roman"/>
              </a:defRPr>
            </a:lvl1pPr>
          </a:lstStyle>
          <a:p>
            <a:pPr/>
            <a:r>
              <a:t>-4</a:t>
            </a:r>
          </a:p>
        </p:txBody>
      </p:sp>
      <p:grpSp>
        <p:nvGrpSpPr>
          <p:cNvPr id="339" name="成组"/>
          <p:cNvGrpSpPr/>
          <p:nvPr/>
        </p:nvGrpSpPr>
        <p:grpSpPr>
          <a:xfrm>
            <a:off x="10823877" y="5266246"/>
            <a:ext cx="3641301" cy="1073254"/>
            <a:chOff x="0" y="0"/>
            <a:chExt cx="3641299" cy="1073252"/>
          </a:xfrm>
        </p:grpSpPr>
        <p:sp>
          <p:nvSpPr>
            <p:cNvPr id="336" name="∂f/∂y"/>
            <p:cNvSpPr txBox="1"/>
            <p:nvPr/>
          </p:nvSpPr>
          <p:spPr>
            <a:xfrm>
              <a:off x="304524" y="143087"/>
              <a:ext cx="1435200" cy="815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just">
                <a:defRPr sz="4800">
                  <a:latin typeface="Times New Roman"/>
                  <a:ea typeface="Times New Roman"/>
                  <a:cs typeface="Times New Roman"/>
                  <a:sym typeface="Times New Roman"/>
                </a:defRPr>
              </a:lvl1pPr>
            </a:lstStyle>
            <a:p>
              <a:pPr/>
              <a:r>
                <a:t>∂f/∂y</a:t>
              </a:r>
            </a:p>
          </p:txBody>
        </p:sp>
        <p:sp>
          <p:nvSpPr>
            <p:cNvPr id="337" name="矩形"/>
            <p:cNvSpPr/>
            <p:nvPr/>
          </p:nvSpPr>
          <p:spPr>
            <a:xfrm>
              <a:off x="0" y="28401"/>
              <a:ext cx="1942450" cy="1044852"/>
            </a:xfrm>
            <a:prstGeom prst="rect">
              <a:avLst/>
            </a:prstGeom>
            <a:noFill/>
            <a:ln w="50800" cap="flat">
              <a:solidFill>
                <a:srgbClr val="FF2600"/>
              </a:solidFill>
              <a:prstDash val="solid"/>
              <a:miter lim="400000"/>
            </a:ln>
            <a:effectLst/>
          </p:spPr>
          <p:txBody>
            <a:bodyPr wrap="square" lIns="71437" tIns="71437" rIns="71437" bIns="71437" numCol="1" anchor="ctr">
              <a:noAutofit/>
            </a:bodyPr>
            <a:lstStyle/>
            <a:p>
              <a:pPr>
                <a:defRPr sz="5000">
                  <a:solidFill>
                    <a:srgbClr val="FFFFFF"/>
                  </a:solidFill>
                </a:defRPr>
              </a:pPr>
            </a:p>
          </p:txBody>
        </p:sp>
        <p:sp>
          <p:nvSpPr>
            <p:cNvPr id="338" name="线条"/>
            <p:cNvSpPr/>
            <p:nvPr/>
          </p:nvSpPr>
          <p:spPr>
            <a:xfrm flipV="1">
              <a:off x="1935991" y="-1"/>
              <a:ext cx="1705309" cy="661199"/>
            </a:xfrm>
            <a:prstGeom prst="line">
              <a:avLst/>
            </a:prstGeom>
            <a:noFill/>
            <a:ln w="76200" cap="flat">
              <a:solidFill>
                <a:srgbClr val="FF26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sp>
        <p:nvSpPr>
          <p:cNvPr id="340" name="文本"/>
          <p:cNvSpPr txBox="1"/>
          <p:nvPr/>
        </p:nvSpPr>
        <p:spPr>
          <a:xfrm>
            <a:off x="14546831" y="11009120"/>
            <a:ext cx="6426102" cy="85786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just">
              <a:defRPr sz="4800">
                <a:latin typeface="Times New Roman"/>
                <a:ea typeface="Times New Roman"/>
                <a:cs typeface="Times New Roman"/>
                <a:sym typeface="Times New Roman"/>
              </a:defRPr>
            </a:lvl1pPr>
          </a:lstStyle>
          <a:p>
            <a:pPr/>
            <a14:m>
              <m:oMathPara>
                <m:oMathParaPr>
                  <m:jc m:val="left"/>
                </m:oMathParaPr>
                <m:oMath>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f</m:t>
                  </m:r>
                  <m:r>
                    <a:rPr xmlns:a="http://schemas.openxmlformats.org/drawingml/2006/main" sz="5050" i="1">
                      <a:solidFill>
                        <a:srgbClr val="000000"/>
                      </a:solidFill>
                      <a:latin typeface="Cambria Math" panose="02040503050406030204" pitchFamily="18" charset="0"/>
                    </a:rPr>
                    <m:t>/</m:t>
                  </m:r>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x</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m:t>
                  </m:r>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f</m:t>
                  </m:r>
                  <m:r>
                    <a:rPr xmlns:a="http://schemas.openxmlformats.org/drawingml/2006/main" sz="5050" i="1">
                      <a:solidFill>
                        <a:srgbClr val="000000"/>
                      </a:solidFill>
                      <a:latin typeface="Cambria Math" panose="02040503050406030204" pitchFamily="18" charset="0"/>
                    </a:rPr>
                    <m:t>/</m:t>
                  </m:r>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q</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m:t>
                  </m:r>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q</m:t>
                  </m:r>
                  <m:r>
                    <a:rPr xmlns:a="http://schemas.openxmlformats.org/drawingml/2006/main" sz="5050" i="1">
                      <a:solidFill>
                        <a:srgbClr val="000000"/>
                      </a:solidFill>
                      <a:latin typeface="Cambria Math" panose="02040503050406030204" pitchFamily="18" charset="0"/>
                    </a:rPr>
                    <m:t>/</m:t>
                  </m:r>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x</m:t>
                  </m:r>
                  <m:r>
                    <a:rPr xmlns:a="http://schemas.openxmlformats.org/drawingml/2006/main" sz="5050" i="1">
                      <a:solidFill>
                        <a:srgbClr val="000000"/>
                      </a:solidFill>
                      <a:latin typeface="Cambria Math" panose="02040503050406030204" pitchFamily="18" charset="0"/>
                    </a:rPr>
                    <m:t>)</m:t>
                  </m:r>
                </m:oMath>
              </m:oMathPara>
            </a14:m>
          </a:p>
        </p:txBody>
      </p:sp>
      <p:grpSp>
        <p:nvGrpSpPr>
          <p:cNvPr id="343" name="成组"/>
          <p:cNvGrpSpPr/>
          <p:nvPr/>
        </p:nvGrpSpPr>
        <p:grpSpPr>
          <a:xfrm>
            <a:off x="11825859" y="9273095"/>
            <a:ext cx="9153363" cy="1603285"/>
            <a:chOff x="0" y="0"/>
            <a:chExt cx="9153362" cy="1603283"/>
          </a:xfrm>
        </p:grpSpPr>
        <p:sp>
          <p:nvSpPr>
            <p:cNvPr id="341" name="文本"/>
            <p:cNvSpPr txBox="1"/>
            <p:nvPr/>
          </p:nvSpPr>
          <p:spPr>
            <a:xfrm>
              <a:off x="2720971" y="745424"/>
              <a:ext cx="6432392" cy="8578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just">
                <a:defRPr sz="4800">
                  <a:latin typeface="Times New Roman"/>
                  <a:ea typeface="Times New Roman"/>
                  <a:cs typeface="Times New Roman"/>
                  <a:sym typeface="Times New Roman"/>
                </a:defRPr>
              </a:lvl1pPr>
            </a:lstStyle>
            <a:p>
              <a:pPr/>
              <a14:m>
                <m:oMathPara>
                  <m:oMathParaPr>
                    <m:jc m:val="left"/>
                  </m:oMathParaPr>
                  <m:oMath>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f</m:t>
                    </m:r>
                    <m:r>
                      <a:rPr xmlns:a="http://schemas.openxmlformats.org/drawingml/2006/main" sz="5050" i="1">
                        <a:solidFill>
                          <a:srgbClr val="000000"/>
                        </a:solidFill>
                        <a:latin typeface="Cambria Math" panose="02040503050406030204" pitchFamily="18" charset="0"/>
                      </a:rPr>
                      <m:t>/</m:t>
                    </m:r>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y</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m:t>
                    </m:r>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f</m:t>
                    </m:r>
                    <m:r>
                      <a:rPr xmlns:a="http://schemas.openxmlformats.org/drawingml/2006/main" sz="5050" i="1">
                        <a:solidFill>
                          <a:srgbClr val="000000"/>
                        </a:solidFill>
                        <a:latin typeface="Cambria Math" panose="02040503050406030204" pitchFamily="18" charset="0"/>
                      </a:rPr>
                      <m:t>/</m:t>
                    </m:r>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q</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m:t>
                    </m:r>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q</m:t>
                    </m:r>
                    <m:r>
                      <a:rPr xmlns:a="http://schemas.openxmlformats.org/drawingml/2006/main" sz="5050" i="1">
                        <a:solidFill>
                          <a:srgbClr val="000000"/>
                        </a:solidFill>
                        <a:latin typeface="Cambria Math" panose="02040503050406030204" pitchFamily="18" charset="0"/>
                      </a:rPr>
                      <m:t>/</m:t>
                    </m:r>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y</m:t>
                    </m:r>
                    <m:r>
                      <a:rPr xmlns:a="http://schemas.openxmlformats.org/drawingml/2006/main" sz="5050" i="1">
                        <a:solidFill>
                          <a:srgbClr val="000000"/>
                        </a:solidFill>
                        <a:latin typeface="Cambria Math" panose="02040503050406030204" pitchFamily="18" charset="0"/>
                      </a:rPr>
                      <m:t>)</m:t>
                    </m:r>
                  </m:oMath>
                </m:oMathPara>
              </a14:m>
            </a:p>
          </p:txBody>
        </p:sp>
        <p:sp>
          <p:nvSpPr>
            <p:cNvPr id="342" name="链式法则："/>
            <p:cNvSpPr txBox="1"/>
            <p:nvPr/>
          </p:nvSpPr>
          <p:spPr>
            <a:xfrm>
              <a:off x="0" y="-1"/>
              <a:ext cx="3254755"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just">
                <a:defRPr sz="4800"/>
              </a:lvl1pPr>
            </a:lstStyle>
            <a:p>
              <a:pPr/>
              <a:r>
                <a:t>链式法则：</a:t>
              </a:r>
            </a:p>
          </p:txBody>
        </p:sp>
      </p:grpSp>
      <p:grpSp>
        <p:nvGrpSpPr>
          <p:cNvPr id="347" name="成组"/>
          <p:cNvGrpSpPr/>
          <p:nvPr/>
        </p:nvGrpSpPr>
        <p:grpSpPr>
          <a:xfrm>
            <a:off x="10823877" y="3704146"/>
            <a:ext cx="3641301" cy="1073254"/>
            <a:chOff x="0" y="0"/>
            <a:chExt cx="3641299" cy="1073252"/>
          </a:xfrm>
        </p:grpSpPr>
        <p:sp>
          <p:nvSpPr>
            <p:cNvPr id="344" name="∂f/∂x"/>
            <p:cNvSpPr txBox="1"/>
            <p:nvPr/>
          </p:nvSpPr>
          <p:spPr>
            <a:xfrm>
              <a:off x="304524" y="143087"/>
              <a:ext cx="1435200" cy="815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just">
                <a:defRPr sz="4800">
                  <a:latin typeface="Times New Roman"/>
                  <a:ea typeface="Times New Roman"/>
                  <a:cs typeface="Times New Roman"/>
                  <a:sym typeface="Times New Roman"/>
                </a:defRPr>
              </a:lvl1pPr>
            </a:lstStyle>
            <a:p>
              <a:pPr/>
              <a:r>
                <a:t>∂f/∂x</a:t>
              </a:r>
            </a:p>
          </p:txBody>
        </p:sp>
        <p:sp>
          <p:nvSpPr>
            <p:cNvPr id="345" name="矩形"/>
            <p:cNvSpPr/>
            <p:nvPr/>
          </p:nvSpPr>
          <p:spPr>
            <a:xfrm>
              <a:off x="0" y="28401"/>
              <a:ext cx="1942450" cy="1044852"/>
            </a:xfrm>
            <a:prstGeom prst="rect">
              <a:avLst/>
            </a:prstGeom>
            <a:noFill/>
            <a:ln w="50800" cap="flat">
              <a:solidFill>
                <a:srgbClr val="FF2600"/>
              </a:solidFill>
              <a:prstDash val="solid"/>
              <a:miter lim="400000"/>
            </a:ln>
            <a:effectLst/>
          </p:spPr>
          <p:txBody>
            <a:bodyPr wrap="square" lIns="71437" tIns="71437" rIns="71437" bIns="71437" numCol="1" anchor="ctr">
              <a:noAutofit/>
            </a:bodyPr>
            <a:lstStyle/>
            <a:p>
              <a:pPr>
                <a:defRPr sz="5000">
                  <a:solidFill>
                    <a:srgbClr val="FFFFFF"/>
                  </a:solidFill>
                </a:defRPr>
              </a:pPr>
            </a:p>
          </p:txBody>
        </p:sp>
        <p:sp>
          <p:nvSpPr>
            <p:cNvPr id="346" name="线条"/>
            <p:cNvSpPr/>
            <p:nvPr/>
          </p:nvSpPr>
          <p:spPr>
            <a:xfrm flipV="1">
              <a:off x="1935991" y="-1"/>
              <a:ext cx="1705309" cy="661199"/>
            </a:xfrm>
            <a:prstGeom prst="line">
              <a:avLst/>
            </a:prstGeom>
            <a:noFill/>
            <a:ln w="76200" cap="flat">
              <a:solidFill>
                <a:srgbClr val="FF26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sp>
        <p:nvSpPr>
          <p:cNvPr id="348" name="-4"/>
          <p:cNvSpPr txBox="1"/>
          <p:nvPr/>
        </p:nvSpPr>
        <p:spPr>
          <a:xfrm>
            <a:off x="14578626" y="4813303"/>
            <a:ext cx="578744" cy="7181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rgbClr val="FF2600"/>
                </a:solidFill>
                <a:latin typeface="Times New Roman"/>
                <a:ea typeface="Times New Roman"/>
                <a:cs typeface="Times New Roman"/>
                <a:sym typeface="Times New Roman"/>
              </a:defRPr>
            </a:lvl1pPr>
          </a:lstStyle>
          <a:p>
            <a:pPr/>
            <a:r>
              <a:t>-4</a:t>
            </a:r>
          </a:p>
        </p:txBody>
      </p:sp>
      <p:sp>
        <p:nvSpPr>
          <p:cNvPr id="349" name="-4"/>
          <p:cNvSpPr txBox="1"/>
          <p:nvPr/>
        </p:nvSpPr>
        <p:spPr>
          <a:xfrm>
            <a:off x="14578626" y="3263903"/>
            <a:ext cx="578744" cy="7181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rgbClr val="FF2600"/>
                </a:solidFill>
                <a:latin typeface="Times New Roman"/>
                <a:ea typeface="Times New Roman"/>
                <a:cs typeface="Times New Roman"/>
                <a:sym typeface="Times New Roman"/>
              </a:defRPr>
            </a:lvl1pPr>
          </a:lstStyle>
          <a:p>
            <a:pPr/>
            <a:r>
              <a:t>-4</a:t>
            </a:r>
          </a:p>
        </p:txBody>
      </p:sp>
      <p:sp>
        <p:nvSpPr>
          <p:cNvPr id="350"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20"/>
                                        </p:tgtEl>
                                        <p:attrNameLst>
                                          <p:attrName>style.visibility</p:attrName>
                                        </p:attrNameLst>
                                      </p:cBhvr>
                                      <p:to>
                                        <p:strVal val="visible"/>
                                      </p:to>
                                    </p:set>
                                    <p:animEffect filter="wipe(left)" transition="in">
                                      <p:cBhvr>
                                        <p:cTn id="7" dur="1000"/>
                                        <p:tgtEl>
                                          <p:spTgt spid="32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15"/>
                                        </p:tgtEl>
                                        <p:attrNameLst>
                                          <p:attrName>style.visibility</p:attrName>
                                        </p:attrNameLst>
                                      </p:cBhvr>
                                      <p:to>
                                        <p:strVal val="visible"/>
                                      </p:to>
                                    </p:set>
                                    <p:animEffect filter="wipe(left)" transition="in">
                                      <p:cBhvr>
                                        <p:cTn id="12" dur="1000"/>
                                        <p:tgtEl>
                                          <p:spTgt spid="315"/>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3" fill="hold">
                                  <p:stCondLst>
                                    <p:cond delay="0"/>
                                  </p:stCondLst>
                                  <p:iterate type="el" backwards="0">
                                    <p:tmAbs val="0"/>
                                  </p:iterate>
                                  <p:childTnLst>
                                    <p:set>
                                      <p:cBhvr>
                                        <p:cTn id="16" fill="hold"/>
                                        <p:tgtEl>
                                          <p:spTgt spid="3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4" fill="hold">
                                  <p:stCondLst>
                                    <p:cond delay="0"/>
                                  </p:stCondLst>
                                  <p:iterate type="el" backwards="0">
                                    <p:tmAbs val="0"/>
                                  </p:iterate>
                                  <p:childTnLst>
                                    <p:set>
                                      <p:cBhvr>
                                        <p:cTn id="20" fill="hold"/>
                                        <p:tgtEl>
                                          <p:spTgt spid="3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5" fill="hold">
                                  <p:stCondLst>
                                    <p:cond delay="0"/>
                                  </p:stCondLst>
                                  <p:iterate type="el" backwards="0">
                                    <p:tmAbs val="0"/>
                                  </p:iterate>
                                  <p:childTnLst>
                                    <p:set>
                                      <p:cBhvr>
                                        <p:cTn id="24" fill="hold"/>
                                        <p:tgtEl>
                                          <p:spTgt spid="3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6" fill="hold">
                                  <p:stCondLst>
                                    <p:cond delay="0"/>
                                  </p:stCondLst>
                                  <p:iterate type="el" backwards="0">
                                    <p:tmAbs val="0"/>
                                  </p:iterate>
                                  <p:childTnLst>
                                    <p:set>
                                      <p:cBhvr>
                                        <p:cTn id="28" fill="hold"/>
                                        <p:tgtEl>
                                          <p:spTgt spid="3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7" fill="hold">
                                  <p:stCondLst>
                                    <p:cond delay="0"/>
                                  </p:stCondLst>
                                  <p:iterate type="el" backwards="0">
                                    <p:tmAbs val="0"/>
                                  </p:iterate>
                                  <p:childTnLst>
                                    <p:set>
                                      <p:cBhvr>
                                        <p:cTn id="32" fill="hold"/>
                                        <p:tgtEl>
                                          <p:spTgt spid="3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8" fill="hold">
                                  <p:stCondLst>
                                    <p:cond delay="0"/>
                                  </p:stCondLst>
                                  <p:iterate type="el" backwards="0">
                                    <p:tmAbs val="0"/>
                                  </p:iterate>
                                  <p:childTnLst>
                                    <p:set>
                                      <p:cBhvr>
                                        <p:cTn id="36" fill="hold"/>
                                        <p:tgtEl>
                                          <p:spTgt spid="3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9" fill="hold">
                                  <p:stCondLst>
                                    <p:cond delay="0"/>
                                  </p:stCondLst>
                                  <p:iterate type="el" backwards="0">
                                    <p:tmAbs val="0"/>
                                  </p:iterate>
                                  <p:childTnLst>
                                    <p:set>
                                      <p:cBhvr>
                                        <p:cTn id="40" fill="hold"/>
                                        <p:tgtEl>
                                          <p:spTgt spid="3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0" fill="hold">
                                  <p:stCondLst>
                                    <p:cond delay="0"/>
                                  </p:stCondLst>
                                  <p:iterate type="el" backwards="0">
                                    <p:tmAbs val="0"/>
                                  </p:iterate>
                                  <p:childTnLst>
                                    <p:set>
                                      <p:cBhvr>
                                        <p:cTn id="44" fill="hold"/>
                                        <p:tgtEl>
                                          <p:spTgt spid="3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1" fill="hold">
                                  <p:stCondLst>
                                    <p:cond delay="0"/>
                                  </p:stCondLst>
                                  <p:iterate type="el" backwards="0">
                                    <p:tmAbs val="0"/>
                                  </p:iterate>
                                  <p:childTnLst>
                                    <p:set>
                                      <p:cBhvr>
                                        <p:cTn id="48" fill="hold"/>
                                        <p:tgtEl>
                                          <p:spTgt spid="3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2" fill="hold">
                                  <p:stCondLst>
                                    <p:cond delay="0"/>
                                  </p:stCondLst>
                                  <p:iterate type="el" backwards="0">
                                    <p:tmAbs val="0"/>
                                  </p:iterate>
                                  <p:childTnLst>
                                    <p:set>
                                      <p:cBhvr>
                                        <p:cTn id="52" fill="hold"/>
                                        <p:tgtEl>
                                          <p:spTgt spid="3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0" presetID="1" grpId="13" fill="hold">
                                  <p:stCondLst>
                                    <p:cond delay="0"/>
                                  </p:stCondLst>
                                  <p:iterate type="el" backwards="0">
                                    <p:tmAbs val="0"/>
                                  </p:iterate>
                                  <p:childTnLst>
                                    <p:set>
                                      <p:cBhvr>
                                        <p:cTn id="56" fill="hold"/>
                                        <p:tgtEl>
                                          <p:spTgt spid="3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0" presetID="1" grpId="14" fill="hold">
                                  <p:stCondLst>
                                    <p:cond delay="0"/>
                                  </p:stCondLst>
                                  <p:iterate type="el" backwards="0">
                                    <p:tmAbs val="0"/>
                                  </p:iterate>
                                  <p:childTnLst>
                                    <p:set>
                                      <p:cBhvr>
                                        <p:cTn id="60" fill="hold"/>
                                        <p:tgtEl>
                                          <p:spTgt spid="3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5" grpId="4"/>
      <p:bldP build="whole" bldLvl="1" animBg="1" rev="0" advAuto="0" spid="320" grpId="1"/>
      <p:bldP build="whole" bldLvl="1" animBg="1" rev="0" advAuto="0" spid="343" grpId="10"/>
      <p:bldP build="whole" bldLvl="1" animBg="1" rev="0" advAuto="0" spid="315" grpId="2"/>
      <p:bldP build="whole" bldLvl="1" animBg="1" rev="0" advAuto="0" spid="340" grpId="13"/>
      <p:bldP build="whole" bldLvl="1" animBg="1" rev="0" advAuto="0" spid="335" grpId="6"/>
      <p:bldP build="whole" bldLvl="1" animBg="1" rev="0" advAuto="0" spid="329" grpId="7"/>
      <p:bldP build="whole" bldLvl="1" animBg="1" rev="0" advAuto="0" spid="348" grpId="11"/>
      <p:bldP build="whole" bldLvl="1" animBg="1" rev="0" advAuto="0" spid="334" grpId="5"/>
      <p:bldP build="whole" bldLvl="1" animBg="1" rev="0" advAuto="0" spid="339" grpId="9"/>
      <p:bldP build="whole" bldLvl="1" animBg="1" rev="0" advAuto="0" spid="349" grpId="14"/>
      <p:bldP build="whole" bldLvl="1" animBg="1" rev="0" advAuto="0" spid="347" grpId="12"/>
      <p:bldP build="whole" bldLvl="1" animBg="1" rev="0" advAuto="0" spid="330" grpId="8"/>
      <p:bldP build="whole" bldLvl="1" animBg="1" rev="0" advAuto="0" spid="324" grpId="3"/>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2" name="图像" descr="图像"/>
          <p:cNvPicPr>
            <a:picLocks noChangeAspect="1"/>
          </p:cNvPicPr>
          <p:nvPr/>
        </p:nvPicPr>
        <p:blipFill>
          <a:blip r:embed="rId2">
            <a:extLst/>
          </a:blip>
          <a:stretch>
            <a:fillRect/>
          </a:stretch>
        </p:blipFill>
        <p:spPr>
          <a:xfrm>
            <a:off x="18846800" y="12080724"/>
            <a:ext cx="5188696" cy="1579169"/>
          </a:xfrm>
          <a:prstGeom prst="rect">
            <a:avLst/>
          </a:prstGeom>
          <a:ln w="12700">
            <a:miter lim="400000"/>
          </a:ln>
        </p:spPr>
      </p:pic>
      <p:sp>
        <p:nvSpPr>
          <p:cNvPr id="353"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pic>
        <p:nvPicPr>
          <p:cNvPr id="354" name="截屏2020-07-18 下午1.19.08.png" descr="截屏2020-07-18 下午1.19.08.png"/>
          <p:cNvPicPr>
            <a:picLocks noChangeAspect="1"/>
          </p:cNvPicPr>
          <p:nvPr/>
        </p:nvPicPr>
        <p:blipFill>
          <a:blip r:embed="rId3">
            <a:extLst/>
          </a:blip>
          <a:stretch>
            <a:fillRect/>
          </a:stretch>
        </p:blipFill>
        <p:spPr>
          <a:xfrm>
            <a:off x="2549457" y="6514052"/>
            <a:ext cx="6223001" cy="4203701"/>
          </a:xfrm>
          <a:prstGeom prst="rect">
            <a:avLst/>
          </a:prstGeom>
          <a:ln w="12700">
            <a:miter lim="400000"/>
          </a:ln>
        </p:spPr>
      </p:pic>
      <p:sp>
        <p:nvSpPr>
          <p:cNvPr id="355" name="什么是局部梯度？"/>
          <p:cNvSpPr txBox="1"/>
          <p:nvPr/>
        </p:nvSpPr>
        <p:spPr>
          <a:xfrm>
            <a:off x="1310950" y="1098416"/>
            <a:ext cx="62515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6000">
                <a:solidFill>
                  <a:srgbClr val="0096FF"/>
                </a:solidFill>
                <a:latin typeface="Times New Roman"/>
                <a:ea typeface="Times New Roman"/>
                <a:cs typeface="Times New Roman"/>
                <a:sym typeface="Times New Roman"/>
              </a:defRPr>
            </a:lvl1pPr>
          </a:lstStyle>
          <a:p>
            <a:pPr/>
            <a:r>
              <a:t>什么是局部梯度？</a:t>
            </a:r>
          </a:p>
        </p:txBody>
      </p:sp>
      <p:sp>
        <p:nvSpPr>
          <p:cNvPr id="356" name="局部梯度，是指考虑单个节点上的梯度，而不考虑该节点之前的梯度。局部梯度概念的引入，结合链式法则，能够更方便的理解和计算反向传播。"/>
          <p:cNvSpPr txBox="1"/>
          <p:nvPr/>
        </p:nvSpPr>
        <p:spPr>
          <a:xfrm>
            <a:off x="621777" y="3218438"/>
            <a:ext cx="23140447" cy="1844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sz="4800"/>
            </a:lvl1pPr>
          </a:lstStyle>
          <a:p>
            <a:pPr/>
            <a:r>
              <a:t>局部梯度，是指考虑单个节点上的梯度，而不考虑该节点之前的梯度。局部梯度概念的引入，结合链式法则，能够更方便的理解和计算反向传播。</a:t>
            </a:r>
          </a:p>
        </p:txBody>
      </p:sp>
      <p:sp>
        <p:nvSpPr>
          <p:cNvPr id="357" name="局部梯度"/>
          <p:cNvSpPr txBox="1"/>
          <p:nvPr/>
        </p:nvSpPr>
        <p:spPr>
          <a:xfrm>
            <a:off x="4771357" y="6312447"/>
            <a:ext cx="2187576" cy="854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rgbClr val="FF2600"/>
                </a:solidFill>
                <a:latin typeface="Times New Roman"/>
                <a:ea typeface="Times New Roman"/>
                <a:cs typeface="Times New Roman"/>
                <a:sym typeface="Times New Roman"/>
              </a:defRPr>
            </a:lvl1pPr>
          </a:lstStyle>
          <a:p>
            <a:pPr/>
            <a:r>
              <a:t>局部梯度</a:t>
            </a:r>
          </a:p>
        </p:txBody>
      </p:sp>
      <p:sp>
        <p:nvSpPr>
          <p:cNvPr id="358" name="∂z/∂y"/>
          <p:cNvSpPr txBox="1"/>
          <p:nvPr/>
        </p:nvSpPr>
        <p:spPr>
          <a:xfrm>
            <a:off x="4750475" y="8511106"/>
            <a:ext cx="1137903" cy="63199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just">
              <a:defRPr sz="3500">
                <a:solidFill>
                  <a:srgbClr val="FF2600"/>
                </a:solidFill>
                <a:latin typeface="Times New Roman"/>
                <a:ea typeface="Times New Roman"/>
                <a:cs typeface="Times New Roman"/>
                <a:sym typeface="Times New Roman"/>
              </a:defRPr>
            </a:lvl1pPr>
          </a:lstStyle>
          <a:p>
            <a:pPr/>
            <a:r>
              <a:t>∂z/∂y</a:t>
            </a:r>
          </a:p>
        </p:txBody>
      </p:sp>
      <p:sp>
        <p:nvSpPr>
          <p:cNvPr id="359" name="∂z/∂x"/>
          <p:cNvSpPr txBox="1"/>
          <p:nvPr/>
        </p:nvSpPr>
        <p:spPr>
          <a:xfrm>
            <a:off x="4686975" y="7586317"/>
            <a:ext cx="1137903" cy="63199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just">
              <a:defRPr sz="3500">
                <a:solidFill>
                  <a:srgbClr val="FF2600"/>
                </a:solidFill>
                <a:latin typeface="Times New Roman"/>
                <a:ea typeface="Times New Roman"/>
                <a:cs typeface="Times New Roman"/>
                <a:sym typeface="Times New Roman"/>
              </a:defRPr>
            </a:lvl1pPr>
          </a:lstStyle>
          <a:p>
            <a:pPr/>
            <a:r>
              <a:t>∂z/∂x</a:t>
            </a:r>
          </a:p>
        </p:txBody>
      </p:sp>
      <p:sp>
        <p:nvSpPr>
          <p:cNvPr id="360" name="上游梯度"/>
          <p:cNvSpPr txBox="1"/>
          <p:nvPr/>
        </p:nvSpPr>
        <p:spPr>
          <a:xfrm>
            <a:off x="6896206" y="9393380"/>
            <a:ext cx="2187576" cy="854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rgbClr val="FF2600"/>
                </a:solidFill>
                <a:latin typeface="Times New Roman"/>
                <a:ea typeface="Times New Roman"/>
                <a:cs typeface="Times New Roman"/>
                <a:sym typeface="Times New Roman"/>
              </a:defRPr>
            </a:lvl1pPr>
          </a:lstStyle>
          <a:p>
            <a:pPr/>
            <a:r>
              <a:t>上游梯度</a:t>
            </a:r>
          </a:p>
        </p:txBody>
      </p:sp>
      <p:sp>
        <p:nvSpPr>
          <p:cNvPr id="361" name="∂L/∂z"/>
          <p:cNvSpPr txBox="1"/>
          <p:nvPr/>
        </p:nvSpPr>
        <p:spPr>
          <a:xfrm>
            <a:off x="7433743" y="8625053"/>
            <a:ext cx="1187172" cy="63199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just">
              <a:defRPr sz="3500">
                <a:solidFill>
                  <a:srgbClr val="FF2600"/>
                </a:solidFill>
                <a:latin typeface="Times New Roman"/>
                <a:ea typeface="Times New Roman"/>
                <a:cs typeface="Times New Roman"/>
                <a:sym typeface="Times New Roman"/>
              </a:defRPr>
            </a:lvl1pPr>
          </a:lstStyle>
          <a:p>
            <a:pPr/>
            <a:r>
              <a:t>∂L/∂z</a:t>
            </a:r>
          </a:p>
        </p:txBody>
      </p:sp>
      <p:sp>
        <p:nvSpPr>
          <p:cNvPr id="362" name="文本"/>
          <p:cNvSpPr txBox="1"/>
          <p:nvPr/>
        </p:nvSpPr>
        <p:spPr>
          <a:xfrm>
            <a:off x="14546831" y="9070776"/>
            <a:ext cx="6653444" cy="84834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just">
              <a:defRPr sz="4800">
                <a:latin typeface="Times New Roman"/>
                <a:ea typeface="Times New Roman"/>
                <a:cs typeface="Times New Roman"/>
                <a:sym typeface="Times New Roman"/>
              </a:defRPr>
            </a:lvl1pPr>
          </a:lstStyle>
          <a:p>
            <a:pPr/>
            <a14:m>
              <m:oMathPara>
                <m:oMathParaPr>
                  <m:jc m:val="left"/>
                </m:oMathParaPr>
                <m:oMath>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L</m:t>
                  </m:r>
                  <m:r>
                    <a:rPr xmlns:a="http://schemas.openxmlformats.org/drawingml/2006/main" sz="5050" i="1">
                      <a:solidFill>
                        <a:srgbClr val="000000"/>
                      </a:solidFill>
                      <a:latin typeface="Cambria Math" panose="02040503050406030204" pitchFamily="18" charset="0"/>
                    </a:rPr>
                    <m:t>/</m:t>
                  </m:r>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x</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m:t>
                  </m:r>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L</m:t>
                  </m:r>
                  <m:r>
                    <a:rPr xmlns:a="http://schemas.openxmlformats.org/drawingml/2006/main" sz="5050" i="1">
                      <a:solidFill>
                        <a:srgbClr val="000000"/>
                      </a:solidFill>
                      <a:latin typeface="Cambria Math" panose="02040503050406030204" pitchFamily="18" charset="0"/>
                    </a:rPr>
                    <m:t>/</m:t>
                  </m:r>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z</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m:t>
                  </m:r>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z</m:t>
                  </m:r>
                  <m:r>
                    <a:rPr xmlns:a="http://schemas.openxmlformats.org/drawingml/2006/main" sz="5050" i="1">
                      <a:solidFill>
                        <a:srgbClr val="000000"/>
                      </a:solidFill>
                      <a:latin typeface="Cambria Math" panose="02040503050406030204" pitchFamily="18" charset="0"/>
                    </a:rPr>
                    <m:t>/</m:t>
                  </m:r>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x</m:t>
                  </m:r>
                  <m:r>
                    <a:rPr xmlns:a="http://schemas.openxmlformats.org/drawingml/2006/main" sz="5050" i="1">
                      <a:solidFill>
                        <a:srgbClr val="000000"/>
                      </a:solidFill>
                      <a:latin typeface="Cambria Math" panose="02040503050406030204" pitchFamily="18" charset="0"/>
                    </a:rPr>
                    <m:t>)</m:t>
                  </m:r>
                </m:oMath>
              </m:oMathPara>
            </a14:m>
          </a:p>
        </p:txBody>
      </p:sp>
      <p:sp>
        <p:nvSpPr>
          <p:cNvPr id="363" name="文本"/>
          <p:cNvSpPr txBox="1"/>
          <p:nvPr/>
        </p:nvSpPr>
        <p:spPr>
          <a:xfrm>
            <a:off x="14546831" y="10057575"/>
            <a:ext cx="6659733" cy="85594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just">
              <a:defRPr sz="4800">
                <a:latin typeface="Times New Roman"/>
                <a:ea typeface="Times New Roman"/>
                <a:cs typeface="Times New Roman"/>
                <a:sym typeface="Times New Roman"/>
              </a:defRPr>
            </a:lvl1pPr>
          </a:lstStyle>
          <a:p>
            <a:pPr/>
            <a14:m>
              <m:oMathPara>
                <m:oMathParaPr>
                  <m:jc m:val="left"/>
                </m:oMathParaPr>
                <m:oMath>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L</m:t>
                  </m:r>
                  <m:r>
                    <a:rPr xmlns:a="http://schemas.openxmlformats.org/drawingml/2006/main" sz="5050" i="1">
                      <a:solidFill>
                        <a:srgbClr val="000000"/>
                      </a:solidFill>
                      <a:latin typeface="Cambria Math" panose="02040503050406030204" pitchFamily="18" charset="0"/>
                    </a:rPr>
                    <m:t>/</m:t>
                  </m:r>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y</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m:t>
                  </m:r>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L</m:t>
                  </m:r>
                  <m:r>
                    <a:rPr xmlns:a="http://schemas.openxmlformats.org/drawingml/2006/main" sz="5050" i="1">
                      <a:solidFill>
                        <a:srgbClr val="000000"/>
                      </a:solidFill>
                      <a:latin typeface="Cambria Math" panose="02040503050406030204" pitchFamily="18" charset="0"/>
                    </a:rPr>
                    <m:t>/</m:t>
                  </m:r>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z</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m:t>
                  </m:r>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z</m:t>
                  </m:r>
                  <m:r>
                    <a:rPr xmlns:a="http://schemas.openxmlformats.org/drawingml/2006/main" sz="5050" i="1">
                      <a:solidFill>
                        <a:srgbClr val="000000"/>
                      </a:solidFill>
                      <a:latin typeface="Cambria Math" panose="02040503050406030204" pitchFamily="18" charset="0"/>
                    </a:rPr>
                    <m:t>/</m:t>
                  </m:r>
                  <m:r>
                    <m:rPr>
                      <m:sty m:val="p"/>
                    </m:rP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y</m:t>
                  </m:r>
                  <m:r>
                    <a:rPr xmlns:a="http://schemas.openxmlformats.org/drawingml/2006/main" sz="5050" i="1">
                      <a:solidFill>
                        <a:srgbClr val="000000"/>
                      </a:solidFill>
                      <a:latin typeface="Cambria Math" panose="02040503050406030204" pitchFamily="18" charset="0"/>
                    </a:rPr>
                    <m:t>)</m:t>
                  </m:r>
                </m:oMath>
              </m:oMathPara>
            </a14:m>
          </a:p>
        </p:txBody>
      </p:sp>
      <p:sp>
        <p:nvSpPr>
          <p:cNvPr id="364" name="链式法则："/>
          <p:cNvSpPr txBox="1"/>
          <p:nvPr/>
        </p:nvSpPr>
        <p:spPr>
          <a:xfrm>
            <a:off x="11825859" y="8320595"/>
            <a:ext cx="3254755" cy="993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sz="4800"/>
            </a:lvl1pPr>
          </a:lstStyle>
          <a:p>
            <a:pPr/>
            <a:r>
              <a:t>链式法则：</a:t>
            </a:r>
          </a:p>
        </p:txBody>
      </p:sp>
      <p:sp>
        <p:nvSpPr>
          <p:cNvPr id="365" name="求：∂L/∂x     ∂L/∂y"/>
          <p:cNvSpPr txBox="1"/>
          <p:nvPr/>
        </p:nvSpPr>
        <p:spPr>
          <a:xfrm>
            <a:off x="12357565" y="6457571"/>
            <a:ext cx="5371112" cy="993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sz="4800">
                <a:latin typeface="Times New Roman"/>
                <a:ea typeface="Times New Roman"/>
                <a:cs typeface="Times New Roman"/>
                <a:sym typeface="Times New Roman"/>
              </a:defRPr>
            </a:lvl1pPr>
          </a:lstStyle>
          <a:p>
            <a:pPr/>
            <a:r>
              <a:t>求：∂L/∂x     ∂L/∂y</a:t>
            </a:r>
          </a:p>
        </p:txBody>
      </p:sp>
      <p:grpSp>
        <p:nvGrpSpPr>
          <p:cNvPr id="370" name="成组"/>
          <p:cNvGrpSpPr/>
          <p:nvPr/>
        </p:nvGrpSpPr>
        <p:grpSpPr>
          <a:xfrm>
            <a:off x="19256263" y="7293522"/>
            <a:ext cx="4848037" cy="3803634"/>
            <a:chOff x="0" y="0"/>
            <a:chExt cx="4848035" cy="3803632"/>
          </a:xfrm>
        </p:grpSpPr>
        <p:sp>
          <p:nvSpPr>
            <p:cNvPr id="366" name="矩形"/>
            <p:cNvSpPr/>
            <p:nvPr/>
          </p:nvSpPr>
          <p:spPr>
            <a:xfrm>
              <a:off x="0" y="1615781"/>
              <a:ext cx="1942450" cy="1044852"/>
            </a:xfrm>
            <a:prstGeom prst="rect">
              <a:avLst/>
            </a:prstGeom>
            <a:noFill/>
            <a:ln w="50800" cap="flat">
              <a:solidFill>
                <a:srgbClr val="FF2600"/>
              </a:solidFill>
              <a:custDash>
                <a:ds d="200000" sp="200000"/>
              </a:custDash>
              <a:miter lim="400000"/>
            </a:ln>
            <a:effectLst/>
          </p:spPr>
          <p:txBody>
            <a:bodyPr wrap="square" lIns="71437" tIns="71437" rIns="71437" bIns="71437" numCol="1" anchor="ctr">
              <a:noAutofit/>
            </a:bodyPr>
            <a:lstStyle/>
            <a:p>
              <a:pPr>
                <a:defRPr sz="5000">
                  <a:solidFill>
                    <a:srgbClr val="FFFFFF"/>
                  </a:solidFill>
                </a:defRPr>
              </a:pPr>
            </a:p>
          </p:txBody>
        </p:sp>
        <p:sp>
          <p:nvSpPr>
            <p:cNvPr id="367" name="矩形"/>
            <p:cNvSpPr/>
            <p:nvPr/>
          </p:nvSpPr>
          <p:spPr>
            <a:xfrm>
              <a:off x="0" y="2758781"/>
              <a:ext cx="1942450" cy="1044852"/>
            </a:xfrm>
            <a:prstGeom prst="rect">
              <a:avLst/>
            </a:prstGeom>
            <a:noFill/>
            <a:ln w="50800" cap="flat">
              <a:solidFill>
                <a:srgbClr val="FF2600"/>
              </a:solidFill>
              <a:custDash>
                <a:ds d="200000" sp="200000"/>
              </a:custDash>
              <a:miter lim="400000"/>
            </a:ln>
            <a:effectLst/>
          </p:spPr>
          <p:txBody>
            <a:bodyPr wrap="square" lIns="71437" tIns="71437" rIns="71437" bIns="71437" numCol="1" anchor="ctr">
              <a:noAutofit/>
            </a:bodyPr>
            <a:lstStyle/>
            <a:p>
              <a:pPr>
                <a:defRPr sz="5000">
                  <a:solidFill>
                    <a:srgbClr val="FFFFFF"/>
                  </a:solidFill>
                </a:defRPr>
              </a:pPr>
            </a:p>
          </p:txBody>
        </p:sp>
        <p:sp>
          <p:nvSpPr>
            <p:cNvPr id="368" name="线条"/>
            <p:cNvSpPr/>
            <p:nvPr/>
          </p:nvSpPr>
          <p:spPr>
            <a:xfrm flipH="1">
              <a:off x="986239" y="593615"/>
              <a:ext cx="1655827" cy="820012"/>
            </a:xfrm>
            <a:prstGeom prst="line">
              <a:avLst/>
            </a:prstGeom>
            <a:noFill/>
            <a:ln w="76200" cap="flat">
              <a:solidFill>
                <a:srgbClr val="FF2600"/>
              </a:solidFill>
              <a:custDash>
                <a:ds d="200000" sp="200000"/>
              </a:custDash>
              <a:miter lim="400000"/>
              <a:tailEnd type="stealth" w="med" len="med"/>
            </a:ln>
            <a:effectLst/>
          </p:spPr>
          <p:txBody>
            <a:bodyPr wrap="square" lIns="71437" tIns="71437" rIns="71437" bIns="71437" numCol="1" anchor="ctr">
              <a:noAutofit/>
            </a:bodyPr>
            <a:lstStyle/>
            <a:p>
              <a:pPr>
                <a:defRPr sz="5000">
                  <a:solidFill>
                    <a:srgbClr val="858585"/>
                  </a:solidFill>
                </a:defRPr>
              </a:pPr>
            </a:p>
          </p:txBody>
        </p:sp>
        <p:sp>
          <p:nvSpPr>
            <p:cNvPr id="369" name="局部梯度"/>
            <p:cNvSpPr txBox="1"/>
            <p:nvPr/>
          </p:nvSpPr>
          <p:spPr>
            <a:xfrm>
              <a:off x="2660460" y="-1"/>
              <a:ext cx="2187576" cy="854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4000">
                  <a:solidFill>
                    <a:srgbClr val="FF2600"/>
                  </a:solidFill>
                  <a:latin typeface="Times New Roman"/>
                  <a:ea typeface="Times New Roman"/>
                  <a:cs typeface="Times New Roman"/>
                  <a:sym typeface="Times New Roman"/>
                </a:defRPr>
              </a:lvl1pPr>
            </a:lstStyle>
            <a:p>
              <a:pPr/>
              <a:r>
                <a:t>局部梯度</a:t>
              </a:r>
            </a:p>
          </p:txBody>
        </p:sp>
      </p:grpSp>
      <p:sp>
        <p:nvSpPr>
          <p:cNvPr id="371" name="圆形"/>
          <p:cNvSpPr/>
          <p:nvPr/>
        </p:nvSpPr>
        <p:spPr>
          <a:xfrm>
            <a:off x="8852290" y="7829261"/>
            <a:ext cx="1270001" cy="1270001"/>
          </a:xfrm>
          <a:prstGeom prst="ellipse">
            <a:avLst/>
          </a:prstGeom>
          <a:solidFill>
            <a:schemeClr val="accent3">
              <a:satOff val="22240"/>
              <a:lumOff val="14705"/>
            </a:schemeClr>
          </a:solidFill>
          <a:ln w="12700">
            <a:miter lim="400000"/>
          </a:ln>
        </p:spPr>
        <p:txBody>
          <a:bodyPr lIns="71437" tIns="71437" rIns="71437" bIns="71437" anchor="ctr"/>
          <a:lstStyle/>
          <a:p>
            <a:pPr>
              <a:defRPr sz="5000">
                <a:solidFill>
                  <a:srgbClr val="FFFFFF"/>
                </a:solidFill>
              </a:defRPr>
            </a:pPr>
          </a:p>
        </p:txBody>
      </p:sp>
      <p:sp>
        <p:nvSpPr>
          <p:cNvPr id="372" name="线条"/>
          <p:cNvSpPr/>
          <p:nvPr/>
        </p:nvSpPr>
        <p:spPr>
          <a:xfrm>
            <a:off x="10138623" y="8349202"/>
            <a:ext cx="1270000" cy="1"/>
          </a:xfrm>
          <a:prstGeom prst="line">
            <a:avLst/>
          </a:prstGeom>
          <a:ln w="38100">
            <a:solidFill>
              <a:srgbClr val="000000"/>
            </a:solidFill>
            <a:miter lim="400000"/>
            <a:tailEnd type="stealth"/>
          </a:ln>
        </p:spPr>
        <p:txBody>
          <a:bodyPr lIns="71437" tIns="71437" rIns="71437" bIns="71437" anchor="ctr"/>
          <a:lstStyle/>
          <a:p>
            <a:pPr>
              <a:defRPr sz="5000">
                <a:solidFill>
                  <a:srgbClr val="858585"/>
                </a:solidFill>
              </a:defRPr>
            </a:pPr>
          </a:p>
        </p:txBody>
      </p:sp>
      <p:sp>
        <p:nvSpPr>
          <p:cNvPr id="373" name="线条"/>
          <p:cNvSpPr/>
          <p:nvPr/>
        </p:nvSpPr>
        <p:spPr>
          <a:xfrm flipH="1">
            <a:off x="7332698" y="8641302"/>
            <a:ext cx="1414661" cy="1"/>
          </a:xfrm>
          <a:prstGeom prst="line">
            <a:avLst/>
          </a:prstGeom>
          <a:ln w="76200">
            <a:solidFill>
              <a:srgbClr val="FF2600"/>
            </a:solidFill>
            <a:miter lim="400000"/>
            <a:tailEnd type="stealth"/>
          </a:ln>
        </p:spPr>
        <p:txBody>
          <a:bodyPr lIns="71437" tIns="71437" rIns="71437" bIns="71437" anchor="ctr"/>
          <a:lstStyle/>
          <a:p>
            <a:pPr>
              <a:defRPr sz="5000">
                <a:solidFill>
                  <a:srgbClr val="858585"/>
                </a:solidFill>
              </a:defRPr>
            </a:pPr>
          </a:p>
        </p:txBody>
      </p:sp>
      <p:grpSp>
        <p:nvGrpSpPr>
          <p:cNvPr id="382" name="成组"/>
          <p:cNvGrpSpPr/>
          <p:nvPr/>
        </p:nvGrpSpPr>
        <p:grpSpPr>
          <a:xfrm>
            <a:off x="18761" y="5451169"/>
            <a:ext cx="4790846" cy="5943576"/>
            <a:chOff x="0" y="0"/>
            <a:chExt cx="4790844" cy="5943574"/>
          </a:xfrm>
        </p:grpSpPr>
        <p:sp>
          <p:nvSpPr>
            <p:cNvPr id="374" name="线条"/>
            <p:cNvSpPr/>
            <p:nvPr/>
          </p:nvSpPr>
          <p:spPr>
            <a:xfrm flipH="1">
              <a:off x="3138848" y="3693132"/>
              <a:ext cx="1651997" cy="1178879"/>
            </a:xfrm>
            <a:prstGeom prst="line">
              <a:avLst/>
            </a:prstGeom>
            <a:noFill/>
            <a:ln w="76200" cap="flat">
              <a:solidFill>
                <a:srgbClr val="FF26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sp>
          <p:nvSpPr>
            <p:cNvPr id="375" name="线条"/>
            <p:cNvSpPr/>
            <p:nvPr/>
          </p:nvSpPr>
          <p:spPr>
            <a:xfrm flipH="1" flipV="1">
              <a:off x="3024390" y="1489686"/>
              <a:ext cx="1579005" cy="961459"/>
            </a:xfrm>
            <a:prstGeom prst="line">
              <a:avLst/>
            </a:prstGeom>
            <a:noFill/>
            <a:ln w="76200" cap="flat">
              <a:solidFill>
                <a:srgbClr val="FF26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sp>
          <p:nvSpPr>
            <p:cNvPr id="376" name="圆形"/>
            <p:cNvSpPr/>
            <p:nvPr/>
          </p:nvSpPr>
          <p:spPr>
            <a:xfrm>
              <a:off x="1180862" y="0"/>
              <a:ext cx="1270001" cy="1270000"/>
            </a:xfrm>
            <a:prstGeom prst="ellipse">
              <a:avLst/>
            </a:prstGeom>
            <a:solidFill>
              <a:schemeClr val="accent3">
                <a:satOff val="22240"/>
                <a:lumOff val="14705"/>
              </a:schemeClr>
            </a:solidFill>
            <a:ln w="12700" cap="flat">
              <a:noFill/>
              <a:miter lim="400000"/>
            </a:ln>
            <a:effectLst/>
          </p:spPr>
          <p:txBody>
            <a:bodyPr wrap="square" lIns="71437" tIns="71437" rIns="71437" bIns="71437" numCol="1" anchor="ctr">
              <a:noAutofit/>
            </a:bodyPr>
            <a:lstStyle/>
            <a:p>
              <a:pPr>
                <a:defRPr sz="5000">
                  <a:solidFill>
                    <a:srgbClr val="FFFFFF"/>
                  </a:solidFill>
                </a:defRPr>
              </a:pPr>
            </a:p>
          </p:txBody>
        </p:sp>
        <p:sp>
          <p:nvSpPr>
            <p:cNvPr id="377" name="圆形"/>
            <p:cNvSpPr/>
            <p:nvPr/>
          </p:nvSpPr>
          <p:spPr>
            <a:xfrm>
              <a:off x="1282462" y="4673574"/>
              <a:ext cx="1270001" cy="1270001"/>
            </a:xfrm>
            <a:prstGeom prst="ellipse">
              <a:avLst/>
            </a:prstGeom>
            <a:solidFill>
              <a:schemeClr val="accent3">
                <a:satOff val="22240"/>
                <a:lumOff val="14705"/>
              </a:schemeClr>
            </a:solidFill>
            <a:ln w="12700" cap="flat">
              <a:noFill/>
              <a:miter lim="400000"/>
            </a:ln>
            <a:effectLst/>
          </p:spPr>
          <p:txBody>
            <a:bodyPr wrap="square" lIns="71437" tIns="71437" rIns="71437" bIns="71437" numCol="1" anchor="ctr">
              <a:noAutofit/>
            </a:bodyPr>
            <a:lstStyle/>
            <a:p>
              <a:pPr>
                <a:defRPr sz="5000">
                  <a:solidFill>
                    <a:srgbClr val="FFFFFF"/>
                  </a:solidFill>
                </a:defRPr>
              </a:pPr>
            </a:p>
          </p:txBody>
        </p:sp>
        <p:sp>
          <p:nvSpPr>
            <p:cNvPr id="378" name="线条"/>
            <p:cNvSpPr/>
            <p:nvPr/>
          </p:nvSpPr>
          <p:spPr>
            <a:xfrm>
              <a:off x="34230" y="504511"/>
              <a:ext cx="1137903" cy="1"/>
            </a:xfrm>
            <a:prstGeom prst="line">
              <a:avLst/>
            </a:prstGeom>
            <a:noFill/>
            <a:ln w="38100" cap="flat">
              <a:solidFill>
                <a:srgbClr val="0000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sp>
          <p:nvSpPr>
            <p:cNvPr id="379" name="线条"/>
            <p:cNvSpPr/>
            <p:nvPr/>
          </p:nvSpPr>
          <p:spPr>
            <a:xfrm>
              <a:off x="123130" y="5206974"/>
              <a:ext cx="1168401" cy="1"/>
            </a:xfrm>
            <a:prstGeom prst="line">
              <a:avLst/>
            </a:prstGeom>
            <a:noFill/>
            <a:ln w="38100" cap="flat">
              <a:solidFill>
                <a:srgbClr val="0000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sp>
          <p:nvSpPr>
            <p:cNvPr id="380" name="线条"/>
            <p:cNvSpPr/>
            <p:nvPr/>
          </p:nvSpPr>
          <p:spPr>
            <a:xfrm flipH="1" flipV="1">
              <a:off x="0" y="712791"/>
              <a:ext cx="1187171" cy="1"/>
            </a:xfrm>
            <a:prstGeom prst="line">
              <a:avLst/>
            </a:prstGeom>
            <a:noFill/>
            <a:ln w="76200" cap="flat">
              <a:solidFill>
                <a:srgbClr val="FF26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sp>
          <p:nvSpPr>
            <p:cNvPr id="381" name="线条"/>
            <p:cNvSpPr/>
            <p:nvPr/>
          </p:nvSpPr>
          <p:spPr>
            <a:xfrm flipH="1">
              <a:off x="25400" y="5422989"/>
              <a:ext cx="1270001" cy="1"/>
            </a:xfrm>
            <a:prstGeom prst="line">
              <a:avLst/>
            </a:prstGeom>
            <a:noFill/>
            <a:ln w="76200" cap="flat">
              <a:solidFill>
                <a:srgbClr val="FF26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grpSp>
        <p:nvGrpSpPr>
          <p:cNvPr id="387" name="成组"/>
          <p:cNvGrpSpPr/>
          <p:nvPr/>
        </p:nvGrpSpPr>
        <p:grpSpPr>
          <a:xfrm>
            <a:off x="16881363" y="6527421"/>
            <a:ext cx="4190271" cy="4595135"/>
            <a:chOff x="0" y="0"/>
            <a:chExt cx="4190269" cy="4595133"/>
          </a:xfrm>
        </p:grpSpPr>
        <p:sp>
          <p:nvSpPr>
            <p:cNvPr id="383" name="线条"/>
            <p:cNvSpPr/>
            <p:nvPr/>
          </p:nvSpPr>
          <p:spPr>
            <a:xfrm flipH="1">
              <a:off x="1443256" y="775676"/>
              <a:ext cx="1105669" cy="1558858"/>
            </a:xfrm>
            <a:prstGeom prst="line">
              <a:avLst/>
            </a:prstGeom>
            <a:noFill/>
            <a:ln w="76200" cap="flat">
              <a:solidFill>
                <a:srgbClr val="0433FF"/>
              </a:solidFill>
              <a:custDash>
                <a:ds d="200000" sp="200000"/>
              </a:custDash>
              <a:miter lim="400000"/>
              <a:tailEnd type="stealth" w="med" len="med"/>
            </a:ln>
            <a:effectLst/>
          </p:spPr>
          <p:txBody>
            <a:bodyPr wrap="square" lIns="71437" tIns="71437" rIns="71437" bIns="71437" numCol="1" anchor="ctr">
              <a:noAutofit/>
            </a:bodyPr>
            <a:lstStyle/>
            <a:p>
              <a:pPr>
                <a:defRPr sz="5000">
                  <a:solidFill>
                    <a:srgbClr val="858585"/>
                  </a:solidFill>
                </a:defRPr>
              </a:pPr>
            </a:p>
          </p:txBody>
        </p:sp>
        <p:sp>
          <p:nvSpPr>
            <p:cNvPr id="384" name="矩形"/>
            <p:cNvSpPr/>
            <p:nvPr/>
          </p:nvSpPr>
          <p:spPr>
            <a:xfrm>
              <a:off x="0" y="2407282"/>
              <a:ext cx="1942450" cy="1044852"/>
            </a:xfrm>
            <a:prstGeom prst="rect">
              <a:avLst/>
            </a:prstGeom>
            <a:noFill/>
            <a:ln w="50800" cap="flat">
              <a:solidFill>
                <a:srgbClr val="0433FF"/>
              </a:solidFill>
              <a:custDash>
                <a:ds d="200000" sp="200000"/>
              </a:custDash>
              <a:miter lim="400000"/>
            </a:ln>
            <a:effectLst/>
          </p:spPr>
          <p:txBody>
            <a:bodyPr wrap="square" lIns="71437" tIns="71437" rIns="71437" bIns="71437" numCol="1" anchor="ctr">
              <a:noAutofit/>
            </a:bodyPr>
            <a:lstStyle/>
            <a:p>
              <a:pPr>
                <a:defRPr sz="5000">
                  <a:solidFill>
                    <a:srgbClr val="FFFFFF"/>
                  </a:solidFill>
                </a:defRPr>
              </a:pPr>
            </a:p>
          </p:txBody>
        </p:sp>
        <p:sp>
          <p:nvSpPr>
            <p:cNvPr id="385" name="矩形"/>
            <p:cNvSpPr/>
            <p:nvPr/>
          </p:nvSpPr>
          <p:spPr>
            <a:xfrm>
              <a:off x="0" y="3550282"/>
              <a:ext cx="1942450" cy="1044852"/>
            </a:xfrm>
            <a:prstGeom prst="rect">
              <a:avLst/>
            </a:prstGeom>
            <a:noFill/>
            <a:ln w="50800" cap="flat">
              <a:solidFill>
                <a:srgbClr val="0433FF"/>
              </a:solidFill>
              <a:custDash>
                <a:ds d="200000" sp="200000"/>
              </a:custDash>
              <a:miter lim="400000"/>
            </a:ln>
            <a:effectLst/>
          </p:spPr>
          <p:txBody>
            <a:bodyPr wrap="square" lIns="71437" tIns="71437" rIns="71437" bIns="71437" numCol="1" anchor="ctr">
              <a:noAutofit/>
            </a:bodyPr>
            <a:lstStyle/>
            <a:p>
              <a:pPr>
                <a:defRPr sz="5000">
                  <a:solidFill>
                    <a:srgbClr val="FFFFFF"/>
                  </a:solidFill>
                </a:defRPr>
              </a:pPr>
            </a:p>
          </p:txBody>
        </p:sp>
        <p:sp>
          <p:nvSpPr>
            <p:cNvPr id="386" name="上游梯度"/>
            <p:cNvSpPr txBox="1"/>
            <p:nvPr/>
          </p:nvSpPr>
          <p:spPr>
            <a:xfrm>
              <a:off x="2002694" y="-1"/>
              <a:ext cx="2187576" cy="854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4000">
                  <a:solidFill>
                    <a:srgbClr val="0433FF"/>
                  </a:solidFill>
                  <a:latin typeface="Times New Roman"/>
                  <a:ea typeface="Times New Roman"/>
                  <a:cs typeface="Times New Roman"/>
                  <a:sym typeface="Times New Roman"/>
                </a:defRPr>
              </a:lvl1pPr>
            </a:lstStyle>
            <a:p>
              <a:pPr/>
              <a:r>
                <a:t>上游梯度</a:t>
              </a:r>
            </a:p>
          </p:txBody>
        </p:sp>
      </p:grpSp>
      <p:sp>
        <p:nvSpPr>
          <p:cNvPr id="388" name="L"/>
          <p:cNvSpPr txBox="1"/>
          <p:nvPr/>
        </p:nvSpPr>
        <p:spPr>
          <a:xfrm>
            <a:off x="10677634" y="7712408"/>
            <a:ext cx="465882" cy="7181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atin typeface="Times New Roman"/>
                <a:ea typeface="Times New Roman"/>
                <a:cs typeface="Times New Roman"/>
                <a:sym typeface="Times New Roman"/>
              </a:defRPr>
            </a:lvl1pPr>
          </a:lstStyle>
          <a:p>
            <a:pPr/>
            <a:r>
              <a:t>L</a:t>
            </a:r>
          </a:p>
        </p:txBody>
      </p:sp>
      <p:sp>
        <p:nvSpPr>
          <p:cNvPr id="389"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3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3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3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37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3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el" backwards="0">
                                    <p:tmAbs val="0"/>
                                  </p:iterate>
                                  <p:childTnLst>
                                    <p:set>
                                      <p:cBhvr>
                                        <p:cTn id="42" fill="hold"/>
                                        <p:tgtEl>
                                          <p:spTgt spid="36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1" fill="hold">
                                  <p:stCondLst>
                                    <p:cond delay="0"/>
                                  </p:stCondLst>
                                  <p:iterate type="el" backwards="0">
                                    <p:tmAbs val="0"/>
                                  </p:iterate>
                                  <p:childTnLst>
                                    <p:set>
                                      <p:cBhvr>
                                        <p:cTn id="46" fill="hold"/>
                                        <p:tgtEl>
                                          <p:spTgt spid="3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2" fill="hold">
                                  <p:stCondLst>
                                    <p:cond delay="0"/>
                                  </p:stCondLst>
                                  <p:iterate type="el" backwards="0">
                                    <p:tmAbs val="0"/>
                                  </p:iterate>
                                  <p:childTnLst>
                                    <p:set>
                                      <p:cBhvr>
                                        <p:cTn id="50" fill="hold"/>
                                        <p:tgtEl>
                                          <p:spTgt spid="36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0" presetID="1" grpId="13" fill="hold">
                                  <p:stCondLst>
                                    <p:cond delay="0"/>
                                  </p:stCondLst>
                                  <p:iterate type="el" backwards="0">
                                    <p:tmAbs val="0"/>
                                  </p:iterate>
                                  <p:childTnLst>
                                    <p:set>
                                      <p:cBhvr>
                                        <p:cTn id="54" fill="hold"/>
                                        <p:tgtEl>
                                          <p:spTgt spid="3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Class="entr" nodeType="clickEffect" presetSubtype="0" presetID="1" grpId="14" fill="hold">
                                  <p:stCondLst>
                                    <p:cond delay="0"/>
                                  </p:stCondLst>
                                  <p:iterate type="el" backwards="0">
                                    <p:tmAbs val="0"/>
                                  </p:iterate>
                                  <p:childTnLst>
                                    <p:set>
                                      <p:cBhvr>
                                        <p:cTn id="58" fill="hold"/>
                                        <p:tgtEl>
                                          <p:spTgt spid="36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0" presetID="1" grpId="15" fill="hold">
                                  <p:stCondLst>
                                    <p:cond delay="0"/>
                                  </p:stCondLst>
                                  <p:iterate type="el" backwards="0">
                                    <p:tmAbs val="0"/>
                                  </p:iterate>
                                  <p:childTnLst>
                                    <p:set>
                                      <p:cBhvr>
                                        <p:cTn id="62" fill="hold"/>
                                        <p:tgtEl>
                                          <p:spTgt spid="37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Class="entr" nodeType="clickEffect" presetSubtype="0" presetID="1" grpId="16" fill="hold">
                                  <p:stCondLst>
                                    <p:cond delay="0"/>
                                  </p:stCondLst>
                                  <p:iterate type="el" backwards="0">
                                    <p:tmAbs val="0"/>
                                  </p:iterate>
                                  <p:childTnLst>
                                    <p:set>
                                      <p:cBhvr>
                                        <p:cTn id="66" fill="hold"/>
                                        <p:tgtEl>
                                          <p:spTgt spid="38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Class="entr" nodeType="clickEffect" presetSubtype="0" presetID="1" grpId="17" fill="hold">
                                  <p:stCondLst>
                                    <p:cond delay="0"/>
                                  </p:stCondLst>
                                  <p:iterate type="el" backwards="0">
                                    <p:tmAbs val="0"/>
                                  </p:iterate>
                                  <p:childTnLst>
                                    <p:set>
                                      <p:cBhvr>
                                        <p:cTn id="70" fill="hold"/>
                                        <p:tgtEl>
                                          <p:spTgt spid="3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1" grpId="9"/>
      <p:bldP build="whole" bldLvl="1" animBg="1" rev="0" advAuto="0" spid="360" grpId="10"/>
      <p:bldP build="whole" bldLvl="1" animBg="1" rev="0" advAuto="0" spid="362" grpId="13"/>
      <p:bldP build="whole" bldLvl="1" animBg="1" rev="0" advAuto="0" spid="387" grpId="16"/>
      <p:bldP build="whole" bldLvl="1" animBg="1" rev="0" advAuto="0" spid="363" grpId="14"/>
      <p:bldP build="whole" bldLvl="1" animBg="1" rev="0" advAuto="0" spid="388" grpId="6"/>
      <p:bldP build="whole" bldLvl="1" animBg="1" rev="0" advAuto="0" spid="358" grpId="4"/>
      <p:bldP build="whole" bldLvl="1" animBg="1" rev="0" advAuto="0" spid="357" grpId="2"/>
      <p:bldP build="whole" bldLvl="1" animBg="1" rev="0" advAuto="0" spid="373" grpId="8"/>
      <p:bldP build="whole" bldLvl="1" animBg="1" rev="0" advAuto="0" spid="382" grpId="17"/>
      <p:bldP build="whole" bldLvl="1" animBg="1" rev="0" advAuto="0" spid="354" grpId="1"/>
      <p:bldP build="whole" bldLvl="1" animBg="1" rev="0" advAuto="0" spid="371" grpId="5"/>
      <p:bldP build="whole" bldLvl="1" animBg="1" rev="0" advAuto="0" spid="359" grpId="3"/>
      <p:bldP build="whole" bldLvl="1" animBg="1" rev="0" advAuto="0" spid="370" grpId="15"/>
      <p:bldP build="whole" bldLvl="1" animBg="1" rev="0" advAuto="0" spid="365" grpId="11"/>
      <p:bldP build="whole" bldLvl="1" animBg="1" rev="0" advAuto="0" spid="372" grpId="7"/>
      <p:bldP build="whole" bldLvl="1" animBg="1" rev="0" advAuto="0" spid="364" grpId="12"/>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1" name="图像" descr="图像"/>
          <p:cNvPicPr>
            <a:picLocks noChangeAspect="1"/>
          </p:cNvPicPr>
          <p:nvPr/>
        </p:nvPicPr>
        <p:blipFill>
          <a:blip r:embed="rId2">
            <a:extLst/>
          </a:blip>
          <a:stretch>
            <a:fillRect/>
          </a:stretch>
        </p:blipFill>
        <p:spPr>
          <a:xfrm>
            <a:off x="18846800" y="12080724"/>
            <a:ext cx="5188696" cy="1579169"/>
          </a:xfrm>
          <a:prstGeom prst="rect">
            <a:avLst/>
          </a:prstGeom>
          <a:ln w="12700">
            <a:miter lim="400000"/>
          </a:ln>
        </p:spPr>
      </p:pic>
      <p:sp>
        <p:nvSpPr>
          <p:cNvPr id="392"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pic>
        <p:nvPicPr>
          <p:cNvPr id="393" name="截屏2020-07-18 下午1.34.58.png" descr="截屏2020-07-18 下午1.34.58.png"/>
          <p:cNvPicPr>
            <a:picLocks noChangeAspect="1"/>
          </p:cNvPicPr>
          <p:nvPr/>
        </p:nvPicPr>
        <p:blipFill>
          <a:blip r:embed="rId3">
            <a:extLst/>
          </a:blip>
          <a:stretch>
            <a:fillRect/>
          </a:stretch>
        </p:blipFill>
        <p:spPr>
          <a:xfrm>
            <a:off x="10936334" y="2573178"/>
            <a:ext cx="11811001" cy="5905501"/>
          </a:xfrm>
          <a:prstGeom prst="rect">
            <a:avLst/>
          </a:prstGeom>
          <a:ln w="12700">
            <a:miter lim="400000"/>
          </a:ln>
        </p:spPr>
      </p:pic>
      <p:sp>
        <p:nvSpPr>
          <p:cNvPr id="394" name="图解法讲解正向传播与反向传播"/>
          <p:cNvSpPr txBox="1"/>
          <p:nvPr/>
        </p:nvSpPr>
        <p:spPr>
          <a:xfrm>
            <a:off x="1054492" y="899993"/>
            <a:ext cx="108235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96FF"/>
                </a:solidFill>
              </a:defRPr>
            </a:pPr>
            <a:r>
              <a:rPr>
                <a:latin typeface="Times New Roman"/>
                <a:ea typeface="Times New Roman"/>
                <a:cs typeface="Times New Roman"/>
                <a:sym typeface="Times New Roman"/>
              </a:rPr>
              <a:t>图解法讲解</a:t>
            </a:r>
            <a:r>
              <a:rPr>
                <a:latin typeface="Times New Roman"/>
                <a:ea typeface="Times New Roman"/>
                <a:cs typeface="Times New Roman"/>
                <a:sym typeface="Times New Roman"/>
              </a:rPr>
              <a:t>正向传播与反向传播</a:t>
            </a:r>
          </a:p>
        </p:txBody>
      </p:sp>
      <p:sp>
        <p:nvSpPr>
          <p:cNvPr id="395" name="例2"/>
          <p:cNvSpPr txBox="1"/>
          <p:nvPr/>
        </p:nvSpPr>
        <p:spPr>
          <a:xfrm>
            <a:off x="1147093" y="2403811"/>
            <a:ext cx="5018447" cy="993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a:defRPr sz="4800"/>
            </a:pPr>
            <a:r>
              <a:t>例</a:t>
            </a:r>
            <a:r>
              <a:rPr>
                <a:latin typeface="Times New Roman"/>
                <a:ea typeface="Times New Roman"/>
                <a:cs typeface="Times New Roman"/>
                <a:sym typeface="Times New Roman"/>
              </a:rPr>
              <a:t>2</a:t>
            </a:r>
          </a:p>
        </p:txBody>
      </p:sp>
      <p:pic>
        <p:nvPicPr>
          <p:cNvPr id="396" name="截屏2020-07-20 上午9.45.04.png" descr="截屏2020-07-20 上午9.45.04.png"/>
          <p:cNvPicPr>
            <a:picLocks noChangeAspect="1"/>
          </p:cNvPicPr>
          <p:nvPr/>
        </p:nvPicPr>
        <p:blipFill>
          <a:blip r:embed="rId4">
            <a:extLst/>
          </a:blip>
          <a:stretch>
            <a:fillRect/>
          </a:stretch>
        </p:blipFill>
        <p:spPr>
          <a:xfrm>
            <a:off x="1551110" y="3494084"/>
            <a:ext cx="7355217" cy="1523681"/>
          </a:xfrm>
          <a:prstGeom prst="rect">
            <a:avLst/>
          </a:prstGeom>
          <a:ln w="12700">
            <a:miter lim="400000"/>
          </a:ln>
        </p:spPr>
      </p:pic>
      <p:sp>
        <p:nvSpPr>
          <p:cNvPr id="397" name="2"/>
          <p:cNvSpPr txBox="1"/>
          <p:nvPr/>
        </p:nvSpPr>
        <p:spPr>
          <a:xfrm>
            <a:off x="11487978" y="2603212"/>
            <a:ext cx="365126" cy="5949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chemeClr val="accent2"/>
                </a:solidFill>
                <a:latin typeface="Times New Roman"/>
                <a:ea typeface="Times New Roman"/>
                <a:cs typeface="Times New Roman"/>
                <a:sym typeface="Times New Roman"/>
              </a:defRPr>
            </a:lvl1pPr>
          </a:lstStyle>
          <a:p>
            <a:pPr/>
            <a:r>
              <a:t>2</a:t>
            </a:r>
          </a:p>
        </p:txBody>
      </p:sp>
      <p:sp>
        <p:nvSpPr>
          <p:cNvPr id="398" name="-1"/>
          <p:cNvSpPr txBox="1"/>
          <p:nvPr/>
        </p:nvSpPr>
        <p:spPr>
          <a:xfrm>
            <a:off x="11381169" y="3882228"/>
            <a:ext cx="578744" cy="7181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chemeClr val="accent2"/>
                </a:solidFill>
                <a:latin typeface="Times New Roman"/>
                <a:ea typeface="Times New Roman"/>
                <a:cs typeface="Times New Roman"/>
                <a:sym typeface="Times New Roman"/>
              </a:defRPr>
            </a:lvl1pPr>
          </a:lstStyle>
          <a:p>
            <a:pPr/>
            <a:r>
              <a:t>-1</a:t>
            </a:r>
          </a:p>
        </p:txBody>
      </p:sp>
      <p:sp>
        <p:nvSpPr>
          <p:cNvPr id="399" name="-3"/>
          <p:cNvSpPr txBox="1"/>
          <p:nvPr/>
        </p:nvSpPr>
        <p:spPr>
          <a:xfrm>
            <a:off x="11418196" y="4903153"/>
            <a:ext cx="504690"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chemeClr val="accent2"/>
                </a:solidFill>
                <a:latin typeface="Times New Roman"/>
                <a:ea typeface="Times New Roman"/>
                <a:cs typeface="Times New Roman"/>
                <a:sym typeface="Times New Roman"/>
              </a:defRPr>
            </a:lvl1pPr>
          </a:lstStyle>
          <a:p>
            <a:pPr/>
            <a:r>
              <a:t>-3</a:t>
            </a:r>
          </a:p>
        </p:txBody>
      </p:sp>
      <p:sp>
        <p:nvSpPr>
          <p:cNvPr id="400" name="-2"/>
          <p:cNvSpPr txBox="1"/>
          <p:nvPr/>
        </p:nvSpPr>
        <p:spPr>
          <a:xfrm>
            <a:off x="11392796" y="6434594"/>
            <a:ext cx="504690" cy="5949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chemeClr val="accent2"/>
                </a:solidFill>
                <a:latin typeface="Times New Roman"/>
                <a:ea typeface="Times New Roman"/>
                <a:cs typeface="Times New Roman"/>
                <a:sym typeface="Times New Roman"/>
              </a:defRPr>
            </a:lvl1pPr>
          </a:lstStyle>
          <a:p>
            <a:pPr/>
            <a:r>
              <a:t>-2</a:t>
            </a:r>
          </a:p>
        </p:txBody>
      </p:sp>
      <p:sp>
        <p:nvSpPr>
          <p:cNvPr id="401" name="-3"/>
          <p:cNvSpPr txBox="1"/>
          <p:nvPr/>
        </p:nvSpPr>
        <p:spPr>
          <a:xfrm>
            <a:off x="14225700" y="7253296"/>
            <a:ext cx="504690"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chemeClr val="accent2"/>
                </a:solidFill>
                <a:latin typeface="Times New Roman"/>
                <a:ea typeface="Times New Roman"/>
                <a:cs typeface="Times New Roman"/>
                <a:sym typeface="Times New Roman"/>
              </a:defRPr>
            </a:lvl1pPr>
          </a:lstStyle>
          <a:p>
            <a:pPr/>
            <a:r>
              <a:t>-3</a:t>
            </a:r>
          </a:p>
        </p:txBody>
      </p:sp>
      <p:sp>
        <p:nvSpPr>
          <p:cNvPr id="402" name="-2"/>
          <p:cNvSpPr txBox="1"/>
          <p:nvPr/>
        </p:nvSpPr>
        <p:spPr>
          <a:xfrm>
            <a:off x="12934756" y="3337815"/>
            <a:ext cx="504689" cy="5949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chemeClr val="accent2"/>
                </a:solidFill>
                <a:latin typeface="Times New Roman"/>
                <a:ea typeface="Times New Roman"/>
                <a:cs typeface="Times New Roman"/>
                <a:sym typeface="Times New Roman"/>
              </a:defRPr>
            </a:lvl1pPr>
          </a:lstStyle>
          <a:p>
            <a:pPr/>
            <a:r>
              <a:t>-2</a:t>
            </a:r>
          </a:p>
        </p:txBody>
      </p:sp>
      <p:sp>
        <p:nvSpPr>
          <p:cNvPr id="403" name="6"/>
          <p:cNvSpPr txBox="1"/>
          <p:nvPr/>
        </p:nvSpPr>
        <p:spPr>
          <a:xfrm>
            <a:off x="12953738" y="5531814"/>
            <a:ext cx="365126"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chemeClr val="accent2"/>
                </a:solidFill>
                <a:latin typeface="Times New Roman"/>
                <a:ea typeface="Times New Roman"/>
                <a:cs typeface="Times New Roman"/>
                <a:sym typeface="Times New Roman"/>
              </a:defRPr>
            </a:lvl1pPr>
          </a:lstStyle>
          <a:p>
            <a:pPr/>
            <a:r>
              <a:t>6</a:t>
            </a:r>
          </a:p>
        </p:txBody>
      </p:sp>
      <p:sp>
        <p:nvSpPr>
          <p:cNvPr id="404" name="4"/>
          <p:cNvSpPr txBox="1"/>
          <p:nvPr/>
        </p:nvSpPr>
        <p:spPr>
          <a:xfrm>
            <a:off x="14371682" y="4195443"/>
            <a:ext cx="365126"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chemeClr val="accent2"/>
                </a:solidFill>
                <a:latin typeface="Times New Roman"/>
                <a:ea typeface="Times New Roman"/>
                <a:cs typeface="Times New Roman"/>
                <a:sym typeface="Times New Roman"/>
              </a:defRPr>
            </a:lvl1pPr>
          </a:lstStyle>
          <a:p>
            <a:pPr/>
            <a:r>
              <a:t>4</a:t>
            </a:r>
          </a:p>
        </p:txBody>
      </p:sp>
      <p:sp>
        <p:nvSpPr>
          <p:cNvPr id="405" name="1"/>
          <p:cNvSpPr txBox="1"/>
          <p:nvPr/>
        </p:nvSpPr>
        <p:spPr>
          <a:xfrm>
            <a:off x="15918419" y="5519114"/>
            <a:ext cx="365126"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chemeClr val="accent2"/>
                </a:solidFill>
                <a:latin typeface="Times New Roman"/>
                <a:ea typeface="Times New Roman"/>
                <a:cs typeface="Times New Roman"/>
                <a:sym typeface="Times New Roman"/>
              </a:defRPr>
            </a:lvl1pPr>
          </a:lstStyle>
          <a:p>
            <a:pPr/>
            <a:r>
              <a:t>1</a:t>
            </a:r>
          </a:p>
        </p:txBody>
      </p:sp>
      <p:sp>
        <p:nvSpPr>
          <p:cNvPr id="406" name="-1"/>
          <p:cNvSpPr txBox="1"/>
          <p:nvPr/>
        </p:nvSpPr>
        <p:spPr>
          <a:xfrm>
            <a:off x="17500877" y="5557214"/>
            <a:ext cx="504690"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chemeClr val="accent2"/>
                </a:solidFill>
                <a:latin typeface="Times New Roman"/>
                <a:ea typeface="Times New Roman"/>
                <a:cs typeface="Times New Roman"/>
                <a:sym typeface="Times New Roman"/>
              </a:defRPr>
            </a:lvl1pPr>
          </a:lstStyle>
          <a:p>
            <a:pPr/>
            <a:r>
              <a:t>-1</a:t>
            </a:r>
          </a:p>
        </p:txBody>
      </p:sp>
      <p:sp>
        <p:nvSpPr>
          <p:cNvPr id="407" name="0.37"/>
          <p:cNvSpPr txBox="1"/>
          <p:nvPr/>
        </p:nvSpPr>
        <p:spPr>
          <a:xfrm>
            <a:off x="18866366" y="5569914"/>
            <a:ext cx="889001"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chemeClr val="accent2"/>
                </a:solidFill>
                <a:latin typeface="Times New Roman"/>
                <a:ea typeface="Times New Roman"/>
                <a:cs typeface="Times New Roman"/>
                <a:sym typeface="Times New Roman"/>
              </a:defRPr>
            </a:lvl1pPr>
          </a:lstStyle>
          <a:p>
            <a:pPr/>
            <a:r>
              <a:t>0.37</a:t>
            </a:r>
          </a:p>
        </p:txBody>
      </p:sp>
      <p:sp>
        <p:nvSpPr>
          <p:cNvPr id="408" name="1.37"/>
          <p:cNvSpPr txBox="1"/>
          <p:nvPr/>
        </p:nvSpPr>
        <p:spPr>
          <a:xfrm>
            <a:off x="20330931" y="5582614"/>
            <a:ext cx="889001"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chemeClr val="accent2"/>
                </a:solidFill>
                <a:latin typeface="Times New Roman"/>
                <a:ea typeface="Times New Roman"/>
                <a:cs typeface="Times New Roman"/>
                <a:sym typeface="Times New Roman"/>
              </a:defRPr>
            </a:lvl1pPr>
          </a:lstStyle>
          <a:p>
            <a:pPr/>
            <a:r>
              <a:t>1.37</a:t>
            </a:r>
          </a:p>
        </p:txBody>
      </p:sp>
      <p:sp>
        <p:nvSpPr>
          <p:cNvPr id="409" name="0.73"/>
          <p:cNvSpPr txBox="1"/>
          <p:nvPr/>
        </p:nvSpPr>
        <p:spPr>
          <a:xfrm>
            <a:off x="21846295" y="5595314"/>
            <a:ext cx="889001"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chemeClr val="accent2"/>
                </a:solidFill>
                <a:latin typeface="Times New Roman"/>
                <a:ea typeface="Times New Roman"/>
                <a:cs typeface="Times New Roman"/>
                <a:sym typeface="Times New Roman"/>
              </a:defRPr>
            </a:lvl1pPr>
          </a:lstStyle>
          <a:p>
            <a:pPr/>
            <a:r>
              <a:t>0.73</a:t>
            </a:r>
          </a:p>
        </p:txBody>
      </p:sp>
      <p:sp>
        <p:nvSpPr>
          <p:cNvPr id="410" name="1"/>
          <p:cNvSpPr txBox="1"/>
          <p:nvPr/>
        </p:nvSpPr>
        <p:spPr>
          <a:xfrm>
            <a:off x="22082833" y="6040894"/>
            <a:ext cx="365126" cy="5949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rgbClr val="FF2600"/>
                </a:solidFill>
                <a:latin typeface="Times New Roman"/>
                <a:ea typeface="Times New Roman"/>
                <a:cs typeface="Times New Roman"/>
                <a:sym typeface="Times New Roman"/>
              </a:defRPr>
            </a:lvl1pPr>
          </a:lstStyle>
          <a:p>
            <a:pPr/>
            <a:r>
              <a:t>1</a:t>
            </a:r>
          </a:p>
        </p:txBody>
      </p:sp>
      <p:grpSp>
        <p:nvGrpSpPr>
          <p:cNvPr id="414" name="成组"/>
          <p:cNvGrpSpPr/>
          <p:nvPr/>
        </p:nvGrpSpPr>
        <p:grpSpPr>
          <a:xfrm>
            <a:off x="248423" y="10515456"/>
            <a:ext cx="5331359" cy="1440190"/>
            <a:chOff x="0" y="0"/>
            <a:chExt cx="5331357" cy="1440188"/>
          </a:xfrm>
        </p:grpSpPr>
        <p:pic>
          <p:nvPicPr>
            <p:cNvPr id="411" name="截屏2020-07-20 上午10.00.15.png" descr="截屏2020-07-20 上午10.00.15.png"/>
            <p:cNvPicPr>
              <a:picLocks noChangeAspect="1"/>
            </p:cNvPicPr>
            <p:nvPr/>
          </p:nvPicPr>
          <p:blipFill>
            <a:blip r:embed="rId5">
              <a:extLst/>
            </a:blip>
            <a:stretch>
              <a:fillRect/>
            </a:stretch>
          </p:blipFill>
          <p:spPr>
            <a:xfrm>
              <a:off x="0" y="344223"/>
              <a:ext cx="2654300" cy="751743"/>
            </a:xfrm>
            <a:prstGeom prst="rect">
              <a:avLst/>
            </a:prstGeom>
            <a:ln w="12700" cap="flat">
              <a:noFill/>
              <a:miter lim="400000"/>
            </a:ln>
            <a:effectLst/>
          </p:spPr>
        </p:pic>
        <p:pic>
          <p:nvPicPr>
            <p:cNvPr id="412" name="截屏2020-07-20 上午10.00.25.png" descr="截屏2020-07-20 上午10.00.25.png"/>
            <p:cNvPicPr>
              <a:picLocks noChangeAspect="1"/>
            </p:cNvPicPr>
            <p:nvPr/>
          </p:nvPicPr>
          <p:blipFill>
            <a:blip r:embed="rId6">
              <a:extLst/>
            </a:blip>
            <a:stretch>
              <a:fillRect/>
            </a:stretch>
          </p:blipFill>
          <p:spPr>
            <a:xfrm>
              <a:off x="3249157" y="0"/>
              <a:ext cx="2082201" cy="1440189"/>
            </a:xfrm>
            <a:prstGeom prst="rect">
              <a:avLst/>
            </a:prstGeom>
            <a:ln w="12700" cap="flat">
              <a:noFill/>
              <a:miter lim="400000"/>
            </a:ln>
            <a:effectLst/>
          </p:spPr>
        </p:pic>
        <p:sp>
          <p:nvSpPr>
            <p:cNvPr id="413" name="线条"/>
            <p:cNvSpPr/>
            <p:nvPr/>
          </p:nvSpPr>
          <p:spPr>
            <a:xfrm>
              <a:off x="2677135" y="774539"/>
              <a:ext cx="578744" cy="1"/>
            </a:xfrm>
            <a:prstGeom prst="line">
              <a:avLst/>
            </a:prstGeom>
            <a:noFill/>
            <a:ln w="127000" cap="flat">
              <a:solidFill>
                <a:schemeClr val="accent1"/>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grpSp>
        <p:nvGrpSpPr>
          <p:cNvPr id="418" name="成组"/>
          <p:cNvGrpSpPr/>
          <p:nvPr/>
        </p:nvGrpSpPr>
        <p:grpSpPr>
          <a:xfrm>
            <a:off x="6187338" y="10477356"/>
            <a:ext cx="5636972" cy="1523680"/>
            <a:chOff x="0" y="0"/>
            <a:chExt cx="5636970" cy="1523679"/>
          </a:xfrm>
        </p:grpSpPr>
        <p:pic>
          <p:nvPicPr>
            <p:cNvPr id="415" name="截屏2020-07-20 上午10.00.53.png" descr="截屏2020-07-20 上午10.00.53.png"/>
            <p:cNvPicPr>
              <a:picLocks noChangeAspect="1"/>
            </p:cNvPicPr>
            <p:nvPr/>
          </p:nvPicPr>
          <p:blipFill>
            <a:blip r:embed="rId7">
              <a:extLst/>
            </a:blip>
            <a:stretch>
              <a:fillRect/>
            </a:stretch>
          </p:blipFill>
          <p:spPr>
            <a:xfrm>
              <a:off x="0" y="0"/>
              <a:ext cx="2298731" cy="1523680"/>
            </a:xfrm>
            <a:prstGeom prst="rect">
              <a:avLst/>
            </a:prstGeom>
            <a:ln w="12700" cap="flat">
              <a:noFill/>
              <a:miter lim="400000"/>
            </a:ln>
            <a:effectLst/>
          </p:spPr>
        </p:pic>
        <p:pic>
          <p:nvPicPr>
            <p:cNvPr id="416" name="截屏2020-07-20 上午10.01.01.png" descr="截屏2020-07-20 上午10.01.01.png"/>
            <p:cNvPicPr>
              <a:picLocks noChangeAspect="1"/>
            </p:cNvPicPr>
            <p:nvPr/>
          </p:nvPicPr>
          <p:blipFill>
            <a:blip r:embed="rId8">
              <a:extLst/>
            </a:blip>
            <a:stretch>
              <a:fillRect/>
            </a:stretch>
          </p:blipFill>
          <p:spPr>
            <a:xfrm>
              <a:off x="2957087" y="0"/>
              <a:ext cx="2679884" cy="1523680"/>
            </a:xfrm>
            <a:prstGeom prst="rect">
              <a:avLst/>
            </a:prstGeom>
            <a:ln w="12700" cap="flat">
              <a:noFill/>
              <a:miter lim="400000"/>
            </a:ln>
            <a:effectLst/>
          </p:spPr>
        </p:pic>
        <p:sp>
          <p:nvSpPr>
            <p:cNvPr id="417" name="线条"/>
            <p:cNvSpPr/>
            <p:nvPr/>
          </p:nvSpPr>
          <p:spPr>
            <a:xfrm>
              <a:off x="2338463" y="812639"/>
              <a:ext cx="578744" cy="1"/>
            </a:xfrm>
            <a:prstGeom prst="line">
              <a:avLst/>
            </a:prstGeom>
            <a:noFill/>
            <a:ln w="127000" cap="flat">
              <a:solidFill>
                <a:schemeClr val="accent1"/>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grpSp>
        <p:nvGrpSpPr>
          <p:cNvPr id="422" name="成组"/>
          <p:cNvGrpSpPr/>
          <p:nvPr/>
        </p:nvGrpSpPr>
        <p:grpSpPr>
          <a:xfrm>
            <a:off x="12389973" y="10551308"/>
            <a:ext cx="5134847" cy="1391638"/>
            <a:chOff x="0" y="0"/>
            <a:chExt cx="5134845" cy="1391636"/>
          </a:xfrm>
        </p:grpSpPr>
        <p:pic>
          <p:nvPicPr>
            <p:cNvPr id="419" name="截屏2020-07-20 上午10.00.33.png" descr="截屏2020-07-20 上午10.00.33.png"/>
            <p:cNvPicPr>
              <a:picLocks noChangeAspect="1"/>
            </p:cNvPicPr>
            <p:nvPr/>
          </p:nvPicPr>
          <p:blipFill>
            <a:blip r:embed="rId9">
              <a:extLst/>
            </a:blip>
            <a:stretch>
              <a:fillRect/>
            </a:stretch>
          </p:blipFill>
          <p:spPr>
            <a:xfrm>
              <a:off x="0" y="308371"/>
              <a:ext cx="2654300" cy="722259"/>
            </a:xfrm>
            <a:prstGeom prst="rect">
              <a:avLst/>
            </a:prstGeom>
            <a:ln w="12700" cap="flat">
              <a:noFill/>
              <a:miter lim="400000"/>
            </a:ln>
            <a:effectLst/>
          </p:spPr>
        </p:pic>
        <p:pic>
          <p:nvPicPr>
            <p:cNvPr id="420" name="截屏2020-07-20 上午10.00.42.png" descr="截屏2020-07-20 上午10.00.42.png"/>
            <p:cNvPicPr>
              <a:picLocks noChangeAspect="1"/>
            </p:cNvPicPr>
            <p:nvPr/>
          </p:nvPicPr>
          <p:blipFill>
            <a:blip r:embed="rId10">
              <a:extLst/>
            </a:blip>
            <a:stretch>
              <a:fillRect/>
            </a:stretch>
          </p:blipFill>
          <p:spPr>
            <a:xfrm>
              <a:off x="3294009" y="0"/>
              <a:ext cx="1840837" cy="1391637"/>
            </a:xfrm>
            <a:prstGeom prst="rect">
              <a:avLst/>
            </a:prstGeom>
            <a:ln w="12700" cap="flat">
              <a:noFill/>
              <a:miter lim="400000"/>
            </a:ln>
            <a:effectLst/>
          </p:spPr>
        </p:pic>
        <p:sp>
          <p:nvSpPr>
            <p:cNvPr id="421" name="线条"/>
            <p:cNvSpPr/>
            <p:nvPr/>
          </p:nvSpPr>
          <p:spPr>
            <a:xfrm>
              <a:off x="2714397" y="731118"/>
              <a:ext cx="578744" cy="1"/>
            </a:xfrm>
            <a:prstGeom prst="line">
              <a:avLst/>
            </a:prstGeom>
            <a:noFill/>
            <a:ln w="127000" cap="flat">
              <a:solidFill>
                <a:schemeClr val="accent1"/>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grpSp>
        <p:nvGrpSpPr>
          <p:cNvPr id="426" name="成组"/>
          <p:cNvGrpSpPr/>
          <p:nvPr/>
        </p:nvGrpSpPr>
        <p:grpSpPr>
          <a:xfrm>
            <a:off x="18080852" y="10479920"/>
            <a:ext cx="6057648" cy="1503415"/>
            <a:chOff x="0" y="0"/>
            <a:chExt cx="6057646" cy="1503413"/>
          </a:xfrm>
        </p:grpSpPr>
        <p:pic>
          <p:nvPicPr>
            <p:cNvPr id="423" name="截屏2020-07-20 上午10.01.09.png" descr="截屏2020-07-20 上午10.01.09.png"/>
            <p:cNvPicPr>
              <a:picLocks noChangeAspect="1"/>
            </p:cNvPicPr>
            <p:nvPr/>
          </p:nvPicPr>
          <p:blipFill>
            <a:blip r:embed="rId11">
              <a:extLst/>
            </a:blip>
            <a:stretch>
              <a:fillRect/>
            </a:stretch>
          </p:blipFill>
          <p:spPr>
            <a:xfrm>
              <a:off x="0" y="356811"/>
              <a:ext cx="3533713" cy="797637"/>
            </a:xfrm>
            <a:prstGeom prst="rect">
              <a:avLst/>
            </a:prstGeom>
            <a:ln w="12700" cap="flat">
              <a:noFill/>
              <a:miter lim="400000"/>
            </a:ln>
            <a:effectLst/>
          </p:spPr>
        </p:pic>
        <p:pic>
          <p:nvPicPr>
            <p:cNvPr id="424" name="截屏2020-07-20 上午10.01.21.png" descr="截屏2020-07-20 上午10.01.21.png"/>
            <p:cNvPicPr>
              <a:picLocks noChangeAspect="1"/>
            </p:cNvPicPr>
            <p:nvPr/>
          </p:nvPicPr>
          <p:blipFill>
            <a:blip r:embed="rId12">
              <a:extLst/>
            </a:blip>
            <a:stretch>
              <a:fillRect/>
            </a:stretch>
          </p:blipFill>
          <p:spPr>
            <a:xfrm>
              <a:off x="4186921" y="0"/>
              <a:ext cx="1870726" cy="1503414"/>
            </a:xfrm>
            <a:prstGeom prst="rect">
              <a:avLst/>
            </a:prstGeom>
            <a:ln w="12700" cap="flat">
              <a:noFill/>
              <a:miter lim="400000"/>
            </a:ln>
            <a:effectLst/>
          </p:spPr>
        </p:pic>
        <p:sp>
          <p:nvSpPr>
            <p:cNvPr id="425" name="线条"/>
            <p:cNvSpPr/>
            <p:nvPr/>
          </p:nvSpPr>
          <p:spPr>
            <a:xfrm>
              <a:off x="3569515" y="755629"/>
              <a:ext cx="578744" cy="1"/>
            </a:xfrm>
            <a:prstGeom prst="line">
              <a:avLst/>
            </a:prstGeom>
            <a:noFill/>
            <a:ln w="127000" cap="flat">
              <a:solidFill>
                <a:schemeClr val="accent1"/>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sp>
        <p:nvSpPr>
          <p:cNvPr id="427" name="矩形"/>
          <p:cNvSpPr/>
          <p:nvPr/>
        </p:nvSpPr>
        <p:spPr>
          <a:xfrm>
            <a:off x="96617" y="10411947"/>
            <a:ext cx="5618286" cy="1647208"/>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sp>
        <p:nvSpPr>
          <p:cNvPr id="428" name="矩形"/>
          <p:cNvSpPr/>
          <p:nvPr/>
        </p:nvSpPr>
        <p:spPr>
          <a:xfrm>
            <a:off x="6073883" y="10411947"/>
            <a:ext cx="5864829" cy="1647208"/>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sp>
        <p:nvSpPr>
          <p:cNvPr id="429" name="矩形"/>
          <p:cNvSpPr/>
          <p:nvPr/>
        </p:nvSpPr>
        <p:spPr>
          <a:xfrm>
            <a:off x="12282291" y="10416964"/>
            <a:ext cx="5337190" cy="1647207"/>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sp>
        <p:nvSpPr>
          <p:cNvPr id="430" name="矩形"/>
          <p:cNvSpPr/>
          <p:nvPr/>
        </p:nvSpPr>
        <p:spPr>
          <a:xfrm>
            <a:off x="17992537" y="10408024"/>
            <a:ext cx="6269495" cy="1647208"/>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sp>
        <p:nvSpPr>
          <p:cNvPr id="431" name="线条"/>
          <p:cNvSpPr/>
          <p:nvPr/>
        </p:nvSpPr>
        <p:spPr>
          <a:xfrm flipV="1">
            <a:off x="5894392" y="10587835"/>
            <a:ext cx="1" cy="1209676"/>
          </a:xfrm>
          <a:prstGeom prst="line">
            <a:avLst/>
          </a:prstGeom>
          <a:ln w="101600">
            <a:solidFill>
              <a:schemeClr val="accent1">
                <a:hueOff val="550649"/>
                <a:satOff val="22840"/>
                <a:lumOff val="-37254"/>
              </a:schemeClr>
            </a:solidFill>
            <a:custDash>
              <a:ds d="200000" sp="200000"/>
            </a:custDash>
            <a:miter lim="400000"/>
          </a:ln>
        </p:spPr>
        <p:txBody>
          <a:bodyPr lIns="71437" tIns="71437" rIns="71437" bIns="71437" anchor="ctr"/>
          <a:lstStyle/>
          <a:p>
            <a:pPr>
              <a:defRPr sz="5000">
                <a:solidFill>
                  <a:srgbClr val="858585"/>
                </a:solidFill>
              </a:defRPr>
            </a:pPr>
          </a:p>
        </p:txBody>
      </p:sp>
      <p:sp>
        <p:nvSpPr>
          <p:cNvPr id="432" name="线条"/>
          <p:cNvSpPr/>
          <p:nvPr/>
        </p:nvSpPr>
        <p:spPr>
          <a:xfrm flipV="1">
            <a:off x="12105502" y="10576708"/>
            <a:ext cx="1" cy="1209676"/>
          </a:xfrm>
          <a:prstGeom prst="line">
            <a:avLst/>
          </a:prstGeom>
          <a:ln w="101600">
            <a:solidFill>
              <a:schemeClr val="accent1">
                <a:hueOff val="550649"/>
                <a:satOff val="22840"/>
                <a:lumOff val="-37254"/>
              </a:schemeClr>
            </a:solidFill>
            <a:custDash>
              <a:ds d="200000" sp="200000"/>
            </a:custDash>
            <a:miter lim="400000"/>
          </a:ln>
        </p:spPr>
        <p:txBody>
          <a:bodyPr lIns="71437" tIns="71437" rIns="71437" bIns="71437" anchor="ctr"/>
          <a:lstStyle/>
          <a:p>
            <a:pPr>
              <a:defRPr sz="5000">
                <a:solidFill>
                  <a:srgbClr val="858585"/>
                </a:solidFill>
              </a:defRPr>
            </a:pPr>
          </a:p>
        </p:txBody>
      </p:sp>
      <p:sp>
        <p:nvSpPr>
          <p:cNvPr id="433" name="线条"/>
          <p:cNvSpPr/>
          <p:nvPr/>
        </p:nvSpPr>
        <p:spPr>
          <a:xfrm flipV="1">
            <a:off x="17796778" y="10525908"/>
            <a:ext cx="1" cy="1209676"/>
          </a:xfrm>
          <a:prstGeom prst="line">
            <a:avLst/>
          </a:prstGeom>
          <a:ln w="101600">
            <a:solidFill>
              <a:schemeClr val="accent1">
                <a:hueOff val="550649"/>
                <a:satOff val="22840"/>
                <a:lumOff val="-37254"/>
              </a:schemeClr>
            </a:solidFill>
            <a:custDash>
              <a:ds d="200000" sp="200000"/>
            </a:custDash>
            <a:miter lim="400000"/>
          </a:ln>
        </p:spPr>
        <p:txBody>
          <a:bodyPr lIns="71437" tIns="71437" rIns="71437" bIns="71437" anchor="ctr"/>
          <a:lstStyle/>
          <a:p>
            <a:pPr>
              <a:defRPr sz="5000">
                <a:solidFill>
                  <a:srgbClr val="858585"/>
                </a:solidFill>
              </a:defRPr>
            </a:pPr>
          </a:p>
        </p:txBody>
      </p:sp>
      <p:sp>
        <p:nvSpPr>
          <p:cNvPr id="434" name="矩形"/>
          <p:cNvSpPr/>
          <p:nvPr/>
        </p:nvSpPr>
        <p:spPr>
          <a:xfrm>
            <a:off x="20399409" y="5310496"/>
            <a:ext cx="2331704" cy="1647208"/>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sp>
        <p:nvSpPr>
          <p:cNvPr id="435" name="-0.53"/>
          <p:cNvSpPr txBox="1"/>
          <p:nvPr/>
        </p:nvSpPr>
        <p:spPr>
          <a:xfrm>
            <a:off x="20333602" y="6047323"/>
            <a:ext cx="1028564"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rgbClr val="FF2600"/>
                </a:solidFill>
                <a:latin typeface="Times New Roman"/>
                <a:ea typeface="Times New Roman"/>
                <a:cs typeface="Times New Roman"/>
                <a:sym typeface="Times New Roman"/>
              </a:defRPr>
            </a:lvl1pPr>
          </a:lstStyle>
          <a:p>
            <a:pPr/>
            <a:r>
              <a:t>-0.53</a:t>
            </a:r>
          </a:p>
        </p:txBody>
      </p:sp>
      <p:pic>
        <p:nvPicPr>
          <p:cNvPr id="436" name="截屏2020-07-20 上午10.23.23.png" descr="截屏2020-07-20 上午10.23.23.png"/>
          <p:cNvPicPr>
            <a:picLocks noChangeAspect="1"/>
          </p:cNvPicPr>
          <p:nvPr/>
        </p:nvPicPr>
        <p:blipFill>
          <a:blip r:embed="rId13">
            <a:extLst/>
          </a:blip>
          <a:stretch>
            <a:fillRect/>
          </a:stretch>
        </p:blipFill>
        <p:spPr>
          <a:xfrm>
            <a:off x="20767966" y="9189311"/>
            <a:ext cx="3292704" cy="892176"/>
          </a:xfrm>
          <a:prstGeom prst="rect">
            <a:avLst/>
          </a:prstGeom>
          <a:ln w="12700">
            <a:miter lim="400000"/>
          </a:ln>
        </p:spPr>
      </p:pic>
      <p:sp>
        <p:nvSpPr>
          <p:cNvPr id="437" name="矩形"/>
          <p:cNvSpPr/>
          <p:nvPr/>
        </p:nvSpPr>
        <p:spPr>
          <a:xfrm>
            <a:off x="18913509" y="5310496"/>
            <a:ext cx="2331704" cy="1647208"/>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sp>
        <p:nvSpPr>
          <p:cNvPr id="438" name="-0.53"/>
          <p:cNvSpPr txBox="1"/>
          <p:nvPr/>
        </p:nvSpPr>
        <p:spPr>
          <a:xfrm>
            <a:off x="18835002" y="6034623"/>
            <a:ext cx="1028564"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rgbClr val="FF2600"/>
                </a:solidFill>
                <a:latin typeface="Times New Roman"/>
                <a:ea typeface="Times New Roman"/>
                <a:cs typeface="Times New Roman"/>
                <a:sym typeface="Times New Roman"/>
              </a:defRPr>
            </a:lvl1pPr>
          </a:lstStyle>
          <a:p>
            <a:pPr/>
            <a:r>
              <a:t>-0.53</a:t>
            </a:r>
          </a:p>
        </p:txBody>
      </p:sp>
      <p:sp>
        <p:nvSpPr>
          <p:cNvPr id="439" name="矩形"/>
          <p:cNvSpPr/>
          <p:nvPr/>
        </p:nvSpPr>
        <p:spPr>
          <a:xfrm>
            <a:off x="17380940" y="5310496"/>
            <a:ext cx="2429172" cy="1647208"/>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pic>
        <p:nvPicPr>
          <p:cNvPr id="440" name="截屏2020-07-20 上午10.29.54.png" descr="截屏2020-07-20 上午10.29.54.png"/>
          <p:cNvPicPr>
            <a:picLocks noChangeAspect="1"/>
          </p:cNvPicPr>
          <p:nvPr/>
        </p:nvPicPr>
        <p:blipFill>
          <a:blip r:embed="rId14">
            <a:extLst/>
          </a:blip>
          <a:stretch>
            <a:fillRect/>
          </a:stretch>
        </p:blipFill>
        <p:spPr>
          <a:xfrm>
            <a:off x="17530311" y="8472802"/>
            <a:ext cx="4081633" cy="594972"/>
          </a:xfrm>
          <a:prstGeom prst="rect">
            <a:avLst/>
          </a:prstGeom>
          <a:ln w="12700">
            <a:miter lim="400000"/>
          </a:ln>
        </p:spPr>
      </p:pic>
      <p:sp>
        <p:nvSpPr>
          <p:cNvPr id="441" name="-0.2"/>
          <p:cNvSpPr txBox="1"/>
          <p:nvPr/>
        </p:nvSpPr>
        <p:spPr>
          <a:xfrm>
            <a:off x="17318315" y="6028194"/>
            <a:ext cx="819014" cy="5949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rgbClr val="FF2600"/>
                </a:solidFill>
                <a:latin typeface="Times New Roman"/>
                <a:ea typeface="Times New Roman"/>
                <a:cs typeface="Times New Roman"/>
                <a:sym typeface="Times New Roman"/>
              </a:defRPr>
            </a:lvl1pPr>
          </a:lstStyle>
          <a:p>
            <a:pPr/>
            <a:r>
              <a:t>-0.2</a:t>
            </a:r>
          </a:p>
        </p:txBody>
      </p:sp>
      <p:sp>
        <p:nvSpPr>
          <p:cNvPr id="442" name="矩形"/>
          <p:cNvSpPr/>
          <p:nvPr/>
        </p:nvSpPr>
        <p:spPr>
          <a:xfrm>
            <a:off x="15662426" y="5310496"/>
            <a:ext cx="2522086" cy="1647208"/>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sp>
        <p:nvSpPr>
          <p:cNvPr id="443" name="0.2"/>
          <p:cNvSpPr txBox="1"/>
          <p:nvPr/>
        </p:nvSpPr>
        <p:spPr>
          <a:xfrm>
            <a:off x="15756473" y="6038558"/>
            <a:ext cx="679451"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rgbClr val="FF2600"/>
                </a:solidFill>
                <a:latin typeface="Times New Roman"/>
                <a:ea typeface="Times New Roman"/>
                <a:cs typeface="Times New Roman"/>
                <a:sym typeface="Times New Roman"/>
              </a:defRPr>
            </a:lvl1pPr>
          </a:lstStyle>
          <a:p>
            <a:pPr/>
            <a:r>
              <a:t>0.2</a:t>
            </a:r>
          </a:p>
        </p:txBody>
      </p:sp>
      <p:pic>
        <p:nvPicPr>
          <p:cNvPr id="444" name="截屏2020-07-20 上午10.35.17.png" descr="截屏2020-07-20 上午10.35.17.png"/>
          <p:cNvPicPr>
            <a:picLocks noChangeAspect="1"/>
          </p:cNvPicPr>
          <p:nvPr/>
        </p:nvPicPr>
        <p:blipFill>
          <a:blip r:embed="rId15">
            <a:extLst/>
          </a:blip>
          <a:stretch>
            <a:fillRect/>
          </a:stretch>
        </p:blipFill>
        <p:spPr>
          <a:xfrm>
            <a:off x="15639124" y="9308667"/>
            <a:ext cx="3533714" cy="604701"/>
          </a:xfrm>
          <a:prstGeom prst="rect">
            <a:avLst/>
          </a:prstGeom>
          <a:ln w="12700">
            <a:miter lim="400000"/>
          </a:ln>
        </p:spPr>
      </p:pic>
      <p:sp>
        <p:nvSpPr>
          <p:cNvPr id="445" name="矩形"/>
          <p:cNvSpPr/>
          <p:nvPr/>
        </p:nvSpPr>
        <p:spPr>
          <a:xfrm>
            <a:off x="14735326" y="5310496"/>
            <a:ext cx="1197748" cy="1647208"/>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sp>
        <p:nvSpPr>
          <p:cNvPr id="446" name="0.2"/>
          <p:cNvSpPr txBox="1"/>
          <p:nvPr/>
        </p:nvSpPr>
        <p:spPr>
          <a:xfrm>
            <a:off x="14189550" y="7756707"/>
            <a:ext cx="679451" cy="5949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rgbClr val="FF2600"/>
                </a:solidFill>
                <a:latin typeface="Times New Roman"/>
                <a:ea typeface="Times New Roman"/>
                <a:cs typeface="Times New Roman"/>
                <a:sym typeface="Times New Roman"/>
              </a:defRPr>
            </a:lvl1pPr>
          </a:lstStyle>
          <a:p>
            <a:pPr/>
            <a:r>
              <a:t>0.2</a:t>
            </a:r>
          </a:p>
        </p:txBody>
      </p:sp>
      <p:sp>
        <p:nvSpPr>
          <p:cNvPr id="447" name="0.2"/>
          <p:cNvSpPr txBox="1"/>
          <p:nvPr/>
        </p:nvSpPr>
        <p:spPr>
          <a:xfrm>
            <a:off x="14222674" y="4699953"/>
            <a:ext cx="679451"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rgbClr val="FF2600"/>
                </a:solidFill>
                <a:latin typeface="Times New Roman"/>
                <a:ea typeface="Times New Roman"/>
                <a:cs typeface="Times New Roman"/>
                <a:sym typeface="Times New Roman"/>
              </a:defRPr>
            </a:lvl1pPr>
          </a:lstStyle>
          <a:p>
            <a:pPr/>
            <a:r>
              <a:t>0.2</a:t>
            </a:r>
          </a:p>
        </p:txBody>
      </p:sp>
      <p:sp>
        <p:nvSpPr>
          <p:cNvPr id="448" name="0.2"/>
          <p:cNvSpPr txBox="1"/>
          <p:nvPr/>
        </p:nvSpPr>
        <p:spPr>
          <a:xfrm>
            <a:off x="12802260" y="3818728"/>
            <a:ext cx="679451"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rgbClr val="FF2600"/>
                </a:solidFill>
                <a:latin typeface="Times New Roman"/>
                <a:ea typeface="Times New Roman"/>
                <a:cs typeface="Times New Roman"/>
                <a:sym typeface="Times New Roman"/>
              </a:defRPr>
            </a:lvl1pPr>
          </a:lstStyle>
          <a:p>
            <a:pPr/>
            <a:r>
              <a:t>0.2</a:t>
            </a:r>
          </a:p>
        </p:txBody>
      </p:sp>
      <p:sp>
        <p:nvSpPr>
          <p:cNvPr id="449" name="0.2"/>
          <p:cNvSpPr txBox="1"/>
          <p:nvPr/>
        </p:nvSpPr>
        <p:spPr>
          <a:xfrm>
            <a:off x="12808486" y="6035471"/>
            <a:ext cx="679451"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rgbClr val="FF2600"/>
                </a:solidFill>
                <a:latin typeface="Times New Roman"/>
                <a:ea typeface="Times New Roman"/>
                <a:cs typeface="Times New Roman"/>
                <a:sym typeface="Times New Roman"/>
              </a:defRPr>
            </a:lvl1pPr>
          </a:lstStyle>
          <a:p>
            <a:pPr/>
            <a:r>
              <a:t>0.2</a:t>
            </a:r>
          </a:p>
        </p:txBody>
      </p:sp>
      <p:sp>
        <p:nvSpPr>
          <p:cNvPr id="450" name="0.4"/>
          <p:cNvSpPr txBox="1"/>
          <p:nvPr/>
        </p:nvSpPr>
        <p:spPr>
          <a:xfrm>
            <a:off x="11348955" y="4409455"/>
            <a:ext cx="679451"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rgbClr val="FF2600"/>
                </a:solidFill>
                <a:latin typeface="Times New Roman"/>
                <a:ea typeface="Times New Roman"/>
                <a:cs typeface="Times New Roman"/>
                <a:sym typeface="Times New Roman"/>
              </a:defRPr>
            </a:lvl1pPr>
          </a:lstStyle>
          <a:p>
            <a:pPr/>
            <a:r>
              <a:t>0.4</a:t>
            </a:r>
          </a:p>
        </p:txBody>
      </p:sp>
      <p:sp>
        <p:nvSpPr>
          <p:cNvPr id="451" name="-0.2"/>
          <p:cNvSpPr txBox="1"/>
          <p:nvPr/>
        </p:nvSpPr>
        <p:spPr>
          <a:xfrm>
            <a:off x="11380773" y="3114619"/>
            <a:ext cx="819015"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rgbClr val="FF2600"/>
                </a:solidFill>
                <a:latin typeface="Times New Roman"/>
                <a:ea typeface="Times New Roman"/>
                <a:cs typeface="Times New Roman"/>
                <a:sym typeface="Times New Roman"/>
              </a:defRPr>
            </a:lvl1pPr>
          </a:lstStyle>
          <a:p>
            <a:pPr/>
            <a:r>
              <a:t>-0.2</a:t>
            </a:r>
          </a:p>
        </p:txBody>
      </p:sp>
      <p:sp>
        <p:nvSpPr>
          <p:cNvPr id="452" name="-0.6"/>
          <p:cNvSpPr txBox="1"/>
          <p:nvPr/>
        </p:nvSpPr>
        <p:spPr>
          <a:xfrm>
            <a:off x="11380773" y="6903899"/>
            <a:ext cx="819015"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rgbClr val="FF2600"/>
                </a:solidFill>
                <a:latin typeface="Times New Roman"/>
                <a:ea typeface="Times New Roman"/>
                <a:cs typeface="Times New Roman"/>
                <a:sym typeface="Times New Roman"/>
              </a:defRPr>
            </a:lvl1pPr>
          </a:lstStyle>
          <a:p>
            <a:pPr/>
            <a:r>
              <a:t>-0.6</a:t>
            </a:r>
          </a:p>
        </p:txBody>
      </p:sp>
      <p:sp>
        <p:nvSpPr>
          <p:cNvPr id="453" name="-0.4"/>
          <p:cNvSpPr txBox="1"/>
          <p:nvPr/>
        </p:nvSpPr>
        <p:spPr>
          <a:xfrm>
            <a:off x="11367568" y="5392114"/>
            <a:ext cx="819014"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rgbClr val="FF2600"/>
                </a:solidFill>
                <a:latin typeface="Times New Roman"/>
                <a:ea typeface="Times New Roman"/>
                <a:cs typeface="Times New Roman"/>
                <a:sym typeface="Times New Roman"/>
              </a:defRPr>
            </a:lvl1pPr>
          </a:lstStyle>
          <a:p>
            <a:pPr/>
            <a:r>
              <a:t>-0.4</a:t>
            </a:r>
          </a:p>
        </p:txBody>
      </p:sp>
      <p:sp>
        <p:nvSpPr>
          <p:cNvPr id="454" name="矩形"/>
          <p:cNvSpPr/>
          <p:nvPr/>
        </p:nvSpPr>
        <p:spPr>
          <a:xfrm>
            <a:off x="12923129" y="3309568"/>
            <a:ext cx="1937289" cy="3375741"/>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sp>
        <p:nvSpPr>
          <p:cNvPr id="455" name="矩形"/>
          <p:cNvSpPr/>
          <p:nvPr/>
        </p:nvSpPr>
        <p:spPr>
          <a:xfrm>
            <a:off x="11428508" y="2688168"/>
            <a:ext cx="2001500" cy="2232306"/>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sp>
        <p:nvSpPr>
          <p:cNvPr id="456" name="矩形"/>
          <p:cNvSpPr/>
          <p:nvPr/>
        </p:nvSpPr>
        <p:spPr>
          <a:xfrm>
            <a:off x="11428508" y="4999568"/>
            <a:ext cx="2001500" cy="2403805"/>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grpSp>
        <p:nvGrpSpPr>
          <p:cNvPr id="459" name="成组"/>
          <p:cNvGrpSpPr/>
          <p:nvPr/>
        </p:nvGrpSpPr>
        <p:grpSpPr>
          <a:xfrm>
            <a:off x="16320695" y="3801588"/>
            <a:ext cx="5618285" cy="3388760"/>
            <a:chOff x="0" y="0"/>
            <a:chExt cx="5618284" cy="3388758"/>
          </a:xfrm>
        </p:grpSpPr>
        <p:sp>
          <p:nvSpPr>
            <p:cNvPr id="457" name="矩形"/>
            <p:cNvSpPr/>
            <p:nvPr/>
          </p:nvSpPr>
          <p:spPr>
            <a:xfrm>
              <a:off x="0" y="768264"/>
              <a:ext cx="5618285" cy="2620495"/>
            </a:xfrm>
            <a:prstGeom prst="rect">
              <a:avLst/>
            </a:prstGeom>
            <a:noFill/>
            <a:ln w="50800" cap="flat">
              <a:solidFill>
                <a:srgbClr val="FF2600"/>
              </a:solidFill>
              <a:prstDash val="solid"/>
              <a:miter lim="400000"/>
            </a:ln>
            <a:effectLst/>
          </p:spPr>
          <p:txBody>
            <a:bodyPr wrap="square" lIns="71437" tIns="71437" rIns="71437" bIns="71437" numCol="1" anchor="ctr">
              <a:noAutofit/>
            </a:bodyPr>
            <a:lstStyle/>
            <a:p>
              <a:pPr>
                <a:defRPr sz="5000">
                  <a:solidFill>
                    <a:srgbClr val="FFFFFF"/>
                  </a:solidFill>
                </a:defRPr>
              </a:pPr>
            </a:p>
          </p:txBody>
        </p:sp>
        <p:sp>
          <p:nvSpPr>
            <p:cNvPr id="458" name="Sigmoid函数"/>
            <p:cNvSpPr txBox="1"/>
            <p:nvPr/>
          </p:nvSpPr>
          <p:spPr>
            <a:xfrm>
              <a:off x="287219" y="-1"/>
              <a:ext cx="5018447" cy="854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defRPr sz="4000"/>
              </a:pPr>
              <a:r>
                <a:rPr>
                  <a:latin typeface="Times New Roman"/>
                  <a:ea typeface="Times New Roman"/>
                  <a:cs typeface="Times New Roman"/>
                  <a:sym typeface="Times New Roman"/>
                </a:rPr>
                <a:t>Sigmoid</a:t>
              </a:r>
              <a:r>
                <a:t>函数</a:t>
              </a:r>
            </a:p>
          </p:txBody>
        </p:sp>
      </p:grpSp>
      <p:pic>
        <p:nvPicPr>
          <p:cNvPr id="460" name="截屏2020-07-20 上午10.58.45.png" descr="截屏2020-07-20 上午10.58.45.png"/>
          <p:cNvPicPr>
            <a:picLocks noChangeAspect="1"/>
          </p:cNvPicPr>
          <p:nvPr/>
        </p:nvPicPr>
        <p:blipFill>
          <a:blip r:embed="rId16">
            <a:extLst/>
          </a:blip>
          <a:stretch>
            <a:fillRect/>
          </a:stretch>
        </p:blipFill>
        <p:spPr>
          <a:xfrm>
            <a:off x="332081" y="8859056"/>
            <a:ext cx="11772901" cy="1143001"/>
          </a:xfrm>
          <a:prstGeom prst="rect">
            <a:avLst/>
          </a:prstGeom>
          <a:ln w="12700">
            <a:miter lim="400000"/>
          </a:ln>
        </p:spPr>
      </p:pic>
      <p:pic>
        <p:nvPicPr>
          <p:cNvPr id="461" name="截屏2020-07-20 上午11.04.11.png" descr="截屏2020-07-20 上午11.04.11.png"/>
          <p:cNvPicPr>
            <a:picLocks noChangeAspect="1"/>
          </p:cNvPicPr>
          <p:nvPr/>
        </p:nvPicPr>
        <p:blipFill>
          <a:blip r:embed="rId17">
            <a:extLst/>
          </a:blip>
          <a:stretch>
            <a:fillRect/>
          </a:stretch>
        </p:blipFill>
        <p:spPr>
          <a:xfrm>
            <a:off x="16489346" y="7555496"/>
            <a:ext cx="5255584" cy="621874"/>
          </a:xfrm>
          <a:prstGeom prst="rect">
            <a:avLst/>
          </a:prstGeom>
          <a:ln w="12700">
            <a:miter lim="400000"/>
          </a:ln>
        </p:spPr>
      </p:pic>
      <p:grpSp>
        <p:nvGrpSpPr>
          <p:cNvPr id="466" name="成组"/>
          <p:cNvGrpSpPr/>
          <p:nvPr/>
        </p:nvGrpSpPr>
        <p:grpSpPr>
          <a:xfrm>
            <a:off x="370406" y="6408374"/>
            <a:ext cx="10008782" cy="2192942"/>
            <a:chOff x="0" y="0"/>
            <a:chExt cx="10008781" cy="2192940"/>
          </a:xfrm>
        </p:grpSpPr>
        <p:pic>
          <p:nvPicPr>
            <p:cNvPr id="462" name="截屏2020-07-20 上午10.50.57.png" descr="截屏2020-07-20 上午10.50.57.png"/>
            <p:cNvPicPr>
              <a:picLocks noChangeAspect="1"/>
            </p:cNvPicPr>
            <p:nvPr/>
          </p:nvPicPr>
          <p:blipFill>
            <a:blip r:embed="rId18">
              <a:extLst/>
            </a:blip>
            <a:stretch>
              <a:fillRect/>
            </a:stretch>
          </p:blipFill>
          <p:spPr>
            <a:xfrm>
              <a:off x="1715563" y="781595"/>
              <a:ext cx="3914466" cy="1352927"/>
            </a:xfrm>
            <a:prstGeom prst="rect">
              <a:avLst/>
            </a:prstGeom>
            <a:ln w="12700" cap="flat">
              <a:noFill/>
              <a:miter lim="400000"/>
            </a:ln>
            <a:effectLst/>
          </p:spPr>
        </p:pic>
        <p:sp>
          <p:nvSpPr>
            <p:cNvPr id="463" name="Sigmoid函数："/>
            <p:cNvSpPr txBox="1"/>
            <p:nvPr/>
          </p:nvSpPr>
          <p:spPr>
            <a:xfrm>
              <a:off x="0" y="33816"/>
              <a:ext cx="3533713" cy="854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defRPr sz="4000"/>
              </a:pPr>
              <a:r>
                <a:rPr>
                  <a:latin typeface="Times New Roman"/>
                  <a:ea typeface="Times New Roman"/>
                  <a:cs typeface="Times New Roman"/>
                  <a:sym typeface="Times New Roman"/>
                </a:rPr>
                <a:t>Sigmoid</a:t>
              </a:r>
              <a:r>
                <a:t>函数：</a:t>
              </a:r>
            </a:p>
          </p:txBody>
        </p:sp>
        <p:pic>
          <p:nvPicPr>
            <p:cNvPr id="464" name="图像" descr="图像"/>
            <p:cNvPicPr>
              <a:picLocks noChangeAspect="1"/>
            </p:cNvPicPr>
            <p:nvPr/>
          </p:nvPicPr>
          <p:blipFill>
            <a:blip r:embed="rId19">
              <a:extLst/>
            </a:blip>
            <a:stretch>
              <a:fillRect/>
            </a:stretch>
          </p:blipFill>
          <p:spPr>
            <a:xfrm>
              <a:off x="6716078" y="0"/>
              <a:ext cx="3292704" cy="2192941"/>
            </a:xfrm>
            <a:prstGeom prst="rect">
              <a:avLst/>
            </a:prstGeom>
            <a:ln w="25400" cap="flat">
              <a:solidFill>
                <a:srgbClr val="000000"/>
              </a:solidFill>
              <a:prstDash val="solid"/>
              <a:miter lim="400000"/>
            </a:ln>
            <a:effectLst/>
          </p:spPr>
        </p:pic>
        <p:sp>
          <p:nvSpPr>
            <p:cNvPr id="465" name="线条"/>
            <p:cNvSpPr/>
            <p:nvPr/>
          </p:nvSpPr>
          <p:spPr>
            <a:xfrm>
              <a:off x="5883681" y="1458058"/>
              <a:ext cx="578744" cy="1"/>
            </a:xfrm>
            <a:prstGeom prst="line">
              <a:avLst/>
            </a:prstGeom>
            <a:noFill/>
            <a:ln w="127000" cap="flat">
              <a:solidFill>
                <a:schemeClr val="accent1"/>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sp>
        <p:nvSpPr>
          <p:cNvPr id="467"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8" presetID="2" grpId="2" fill="hold">
                                  <p:stCondLst>
                                    <p:cond delay="0"/>
                                  </p:stCondLst>
                                  <p:iterate type="lt" backwards="0">
                                    <p:tmAbs val="0"/>
                                  </p:iterate>
                                  <p:childTnLst>
                                    <p:set>
                                      <p:cBhvr>
                                        <p:cTn id="10" fill="hold"/>
                                        <p:tgtEl>
                                          <p:spTgt spid="434"/>
                                        </p:tgtEl>
                                        <p:attrNameLst>
                                          <p:attrName>style.visibility</p:attrName>
                                        </p:attrNameLst>
                                      </p:cBhvr>
                                      <p:to>
                                        <p:strVal val="visible"/>
                                      </p:to>
                                    </p:set>
                                    <p:anim calcmode="lin" valueType="num">
                                      <p:cBhvr>
                                        <p:cTn id="11" dur="2000" fill="hold"/>
                                        <p:tgtEl>
                                          <p:spTgt spid="434"/>
                                        </p:tgtEl>
                                        <p:attrNameLst>
                                          <p:attrName>ppt_x</p:attrName>
                                        </p:attrNameLst>
                                      </p:cBhvr>
                                      <p:tavLst>
                                        <p:tav tm="0">
                                          <p:val>
                                            <p:strVal val="0-#ppt_w/2"/>
                                          </p:val>
                                        </p:tav>
                                        <p:tav tm="100000">
                                          <p:val>
                                            <p:strVal val="#ppt_x"/>
                                          </p:val>
                                        </p:tav>
                                      </p:tavLst>
                                    </p:anim>
                                    <p:anim calcmode="lin" valueType="num">
                                      <p:cBhvr>
                                        <p:cTn id="12" dur="2000" fill="hold"/>
                                        <p:tgtEl>
                                          <p:spTgt spid="43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3" fill="hold">
                                  <p:stCondLst>
                                    <p:cond delay="0"/>
                                  </p:stCondLst>
                                  <p:iterate type="lt" backwards="0">
                                    <p:tmAbs val="0"/>
                                  </p:iterate>
                                  <p:childTnLst>
                                    <p:set>
                                      <p:cBhvr>
                                        <p:cTn id="16" fill="hold"/>
                                        <p:tgtEl>
                                          <p:spTgt spid="428"/>
                                        </p:tgtEl>
                                        <p:attrNameLst>
                                          <p:attrName>style.visibility</p:attrName>
                                        </p:attrNameLst>
                                      </p:cBhvr>
                                      <p:to>
                                        <p:strVal val="visible"/>
                                      </p:to>
                                    </p:set>
                                    <p:anim calcmode="lin" valueType="num">
                                      <p:cBhvr>
                                        <p:cTn id="17" dur="2000" fill="hold"/>
                                        <p:tgtEl>
                                          <p:spTgt spid="428"/>
                                        </p:tgtEl>
                                        <p:attrNameLst>
                                          <p:attrName>ppt_x</p:attrName>
                                        </p:attrNameLst>
                                      </p:cBhvr>
                                      <p:tavLst>
                                        <p:tav tm="0">
                                          <p:val>
                                            <p:strVal val="0-#ppt_w/2"/>
                                          </p:val>
                                        </p:tav>
                                        <p:tav tm="100000">
                                          <p:val>
                                            <p:strVal val="#ppt_x"/>
                                          </p:val>
                                        </p:tav>
                                      </p:tavLst>
                                    </p:anim>
                                    <p:anim calcmode="lin" valueType="num">
                                      <p:cBhvr>
                                        <p:cTn id="18" dur="2000" fill="hold"/>
                                        <p:tgtEl>
                                          <p:spTgt spid="42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4" fill="hold">
                                  <p:stCondLst>
                                    <p:cond delay="0"/>
                                  </p:stCondLst>
                                  <p:iterate type="el" backwards="0">
                                    <p:tmAbs val="0"/>
                                  </p:iterate>
                                  <p:childTnLst>
                                    <p:set>
                                      <p:cBhvr>
                                        <p:cTn id="22" fill="hold"/>
                                        <p:tgtEl>
                                          <p:spTgt spid="4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5" fill="hold">
                                  <p:stCondLst>
                                    <p:cond delay="0"/>
                                  </p:stCondLst>
                                  <p:iterate type="el" backwards="0">
                                    <p:tmAbs val="0"/>
                                  </p:iterate>
                                  <p:childTnLst>
                                    <p:set>
                                      <p:cBhvr>
                                        <p:cTn id="26" fill="hold"/>
                                        <p:tgtEl>
                                          <p:spTgt spid="4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xit" nodeType="clickEffect" presetSubtype="2" presetID="2" grpId="6" fill="hold">
                                  <p:stCondLst>
                                    <p:cond delay="0"/>
                                  </p:stCondLst>
                                  <p:iterate type="lt" backwards="0">
                                    <p:tmAbs val="0"/>
                                  </p:iterate>
                                  <p:childTnLst>
                                    <p:anim calcmode="lin" valueType="num">
                                      <p:cBhvr>
                                        <p:cTn id="30" dur="1000" fill="hold"/>
                                        <p:tgtEl>
                                          <p:spTgt spid="434"/>
                                        </p:tgtEl>
                                        <p:attrNameLst>
                                          <p:attrName>ppt_x</p:attrName>
                                        </p:attrNameLst>
                                      </p:cBhvr>
                                      <p:tavLst>
                                        <p:tav tm="0">
                                          <p:val>
                                            <p:strVal val="ppt_x"/>
                                          </p:val>
                                        </p:tav>
                                        <p:tav tm="100000">
                                          <p:val>
                                            <p:strVal val="1+ppt_w/2"/>
                                          </p:val>
                                        </p:tav>
                                      </p:tavLst>
                                    </p:anim>
                                    <p:anim calcmode="lin" valueType="num">
                                      <p:cBhvr>
                                        <p:cTn id="31" dur="1000" fill="hold"/>
                                        <p:tgtEl>
                                          <p:spTgt spid="434"/>
                                        </p:tgtEl>
                                        <p:attrNameLst>
                                          <p:attrName>ppt_y</p:attrName>
                                        </p:attrNameLst>
                                      </p:cBhvr>
                                      <p:tavLst>
                                        <p:tav tm="0">
                                          <p:val>
                                            <p:strVal val="ppt_y"/>
                                          </p:val>
                                        </p:tav>
                                        <p:tav tm="100000">
                                          <p:val>
                                            <p:strVal val="ppt_y"/>
                                          </p:val>
                                        </p:tav>
                                      </p:tavLst>
                                    </p:anim>
                                    <p:set>
                                      <p:cBhvr>
                                        <p:cTn id="32" fill="hold">
                                          <p:stCondLst>
                                            <p:cond delay="999"/>
                                          </p:stCondLst>
                                        </p:cTn>
                                        <p:tgtEl>
                                          <p:spTgt spid="43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Class="exit" nodeType="clickEffect" presetSubtype="2" presetID="2" grpId="7" fill="hold">
                                  <p:stCondLst>
                                    <p:cond delay="0"/>
                                  </p:stCondLst>
                                  <p:iterate type="lt" backwards="0">
                                    <p:tmAbs val="0"/>
                                  </p:iterate>
                                  <p:childTnLst>
                                    <p:anim calcmode="lin" valueType="num">
                                      <p:cBhvr>
                                        <p:cTn id="36" dur="1000" fill="hold"/>
                                        <p:tgtEl>
                                          <p:spTgt spid="428"/>
                                        </p:tgtEl>
                                        <p:attrNameLst>
                                          <p:attrName>ppt_x</p:attrName>
                                        </p:attrNameLst>
                                      </p:cBhvr>
                                      <p:tavLst>
                                        <p:tav tm="0">
                                          <p:val>
                                            <p:strVal val="ppt_x"/>
                                          </p:val>
                                        </p:tav>
                                        <p:tav tm="100000">
                                          <p:val>
                                            <p:strVal val="1+ppt_w/2"/>
                                          </p:val>
                                        </p:tav>
                                      </p:tavLst>
                                    </p:anim>
                                    <p:anim calcmode="lin" valueType="num">
                                      <p:cBhvr>
                                        <p:cTn id="37" dur="1000" fill="hold"/>
                                        <p:tgtEl>
                                          <p:spTgt spid="428"/>
                                        </p:tgtEl>
                                        <p:attrNameLst>
                                          <p:attrName>ppt_y</p:attrName>
                                        </p:attrNameLst>
                                      </p:cBhvr>
                                      <p:tavLst>
                                        <p:tav tm="0">
                                          <p:val>
                                            <p:strVal val="ppt_y"/>
                                          </p:val>
                                        </p:tav>
                                        <p:tav tm="100000">
                                          <p:val>
                                            <p:strVal val="ppt_y"/>
                                          </p:val>
                                        </p:tav>
                                      </p:tavLst>
                                    </p:anim>
                                    <p:set>
                                      <p:cBhvr>
                                        <p:cTn id="38" fill="hold">
                                          <p:stCondLst>
                                            <p:cond delay="999"/>
                                          </p:stCondLst>
                                        </p:cTn>
                                        <p:tgtEl>
                                          <p:spTgt spid="42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8" fill="hold">
                                  <p:stCondLst>
                                    <p:cond delay="0"/>
                                  </p:stCondLst>
                                  <p:iterate type="el" backwards="0">
                                    <p:tmAbs val="0"/>
                                  </p:iterate>
                                  <p:childTnLst>
                                    <p:set>
                                      <p:cBhvr>
                                        <p:cTn id="42" fill="hold"/>
                                        <p:tgtEl>
                                          <p:spTgt spid="4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xit" nodeType="clickEffect" presetSubtype="2" presetID="2" grpId="9" fill="hold">
                                  <p:stCondLst>
                                    <p:cond delay="0"/>
                                  </p:stCondLst>
                                  <p:iterate type="lt" backwards="0">
                                    <p:tmAbs val="0"/>
                                  </p:iterate>
                                  <p:childTnLst>
                                    <p:anim calcmode="lin" valueType="num">
                                      <p:cBhvr>
                                        <p:cTn id="46" dur="1000" fill="hold"/>
                                        <p:tgtEl>
                                          <p:spTgt spid="437"/>
                                        </p:tgtEl>
                                        <p:attrNameLst>
                                          <p:attrName>ppt_x</p:attrName>
                                        </p:attrNameLst>
                                      </p:cBhvr>
                                      <p:tavLst>
                                        <p:tav tm="0">
                                          <p:val>
                                            <p:strVal val="ppt_x"/>
                                          </p:val>
                                        </p:tav>
                                        <p:tav tm="100000">
                                          <p:val>
                                            <p:strVal val="1+ppt_w/2"/>
                                          </p:val>
                                        </p:tav>
                                      </p:tavLst>
                                    </p:anim>
                                    <p:anim calcmode="lin" valueType="num">
                                      <p:cBhvr>
                                        <p:cTn id="47" dur="1000" fill="hold"/>
                                        <p:tgtEl>
                                          <p:spTgt spid="437"/>
                                        </p:tgtEl>
                                        <p:attrNameLst>
                                          <p:attrName>ppt_y</p:attrName>
                                        </p:attrNameLst>
                                      </p:cBhvr>
                                      <p:tavLst>
                                        <p:tav tm="0">
                                          <p:val>
                                            <p:strVal val="ppt_y"/>
                                          </p:val>
                                        </p:tav>
                                        <p:tav tm="100000">
                                          <p:val>
                                            <p:strVal val="ppt_y"/>
                                          </p:val>
                                        </p:tav>
                                      </p:tavLst>
                                    </p:anim>
                                    <p:set>
                                      <p:cBhvr>
                                        <p:cTn id="48" fill="hold">
                                          <p:stCondLst>
                                            <p:cond delay="999"/>
                                          </p:stCondLst>
                                        </p:cTn>
                                        <p:tgtEl>
                                          <p:spTgt spid="43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0" fill="hold">
                                  <p:stCondLst>
                                    <p:cond delay="0"/>
                                  </p:stCondLst>
                                  <p:iterate type="el" backwards="0">
                                    <p:tmAbs val="0"/>
                                  </p:iterate>
                                  <p:childTnLst>
                                    <p:set>
                                      <p:cBhvr>
                                        <p:cTn id="52" fill="hold"/>
                                        <p:tgtEl>
                                          <p:spTgt spid="4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8" presetID="2" grpId="11" fill="hold">
                                  <p:stCondLst>
                                    <p:cond delay="0"/>
                                  </p:stCondLst>
                                  <p:iterate type="lt" backwards="0">
                                    <p:tmAbs val="0"/>
                                  </p:iterate>
                                  <p:childTnLst>
                                    <p:set>
                                      <p:cBhvr>
                                        <p:cTn id="56" fill="hold"/>
                                        <p:tgtEl>
                                          <p:spTgt spid="439"/>
                                        </p:tgtEl>
                                        <p:attrNameLst>
                                          <p:attrName>style.visibility</p:attrName>
                                        </p:attrNameLst>
                                      </p:cBhvr>
                                      <p:to>
                                        <p:strVal val="visible"/>
                                      </p:to>
                                    </p:set>
                                    <p:anim calcmode="lin" valueType="num">
                                      <p:cBhvr>
                                        <p:cTn id="57" dur="1000" fill="hold"/>
                                        <p:tgtEl>
                                          <p:spTgt spid="439"/>
                                        </p:tgtEl>
                                        <p:attrNameLst>
                                          <p:attrName>ppt_x</p:attrName>
                                        </p:attrNameLst>
                                      </p:cBhvr>
                                      <p:tavLst>
                                        <p:tav tm="0">
                                          <p:val>
                                            <p:strVal val="0-#ppt_w/2"/>
                                          </p:val>
                                        </p:tav>
                                        <p:tav tm="100000">
                                          <p:val>
                                            <p:strVal val="#ppt_x"/>
                                          </p:val>
                                        </p:tav>
                                      </p:tavLst>
                                    </p:anim>
                                    <p:anim calcmode="lin" valueType="num">
                                      <p:cBhvr>
                                        <p:cTn id="58" dur="1000" fill="hold"/>
                                        <p:tgtEl>
                                          <p:spTgt spid="439"/>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8" presetID="2" grpId="12" fill="hold">
                                  <p:stCondLst>
                                    <p:cond delay="0"/>
                                  </p:stCondLst>
                                  <p:iterate type="lt" backwards="0">
                                    <p:tmAbs val="0"/>
                                  </p:iterate>
                                  <p:childTnLst>
                                    <p:set>
                                      <p:cBhvr>
                                        <p:cTn id="62" fill="hold"/>
                                        <p:tgtEl>
                                          <p:spTgt spid="427"/>
                                        </p:tgtEl>
                                        <p:attrNameLst>
                                          <p:attrName>style.visibility</p:attrName>
                                        </p:attrNameLst>
                                      </p:cBhvr>
                                      <p:to>
                                        <p:strVal val="visible"/>
                                      </p:to>
                                    </p:set>
                                    <p:anim calcmode="lin" valueType="num">
                                      <p:cBhvr>
                                        <p:cTn id="63" dur="1000" fill="hold"/>
                                        <p:tgtEl>
                                          <p:spTgt spid="427"/>
                                        </p:tgtEl>
                                        <p:attrNameLst>
                                          <p:attrName>ppt_x</p:attrName>
                                        </p:attrNameLst>
                                      </p:cBhvr>
                                      <p:tavLst>
                                        <p:tav tm="0">
                                          <p:val>
                                            <p:strVal val="0-#ppt_w/2"/>
                                          </p:val>
                                        </p:tav>
                                        <p:tav tm="100000">
                                          <p:val>
                                            <p:strVal val="#ppt_x"/>
                                          </p:val>
                                        </p:tav>
                                      </p:tavLst>
                                    </p:anim>
                                    <p:anim calcmode="lin" valueType="num">
                                      <p:cBhvr>
                                        <p:cTn id="64" dur="1000" fill="hold"/>
                                        <p:tgtEl>
                                          <p:spTgt spid="427"/>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Class="entr" nodeType="clickEffect" presetSubtype="0" presetID="1" grpId="13" fill="hold">
                                  <p:stCondLst>
                                    <p:cond delay="0"/>
                                  </p:stCondLst>
                                  <p:iterate type="el" backwards="0">
                                    <p:tmAbs val="0"/>
                                  </p:iterate>
                                  <p:childTnLst>
                                    <p:set>
                                      <p:cBhvr>
                                        <p:cTn id="68" fill="hold"/>
                                        <p:tgtEl>
                                          <p:spTgt spid="44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Class="entr" nodeType="clickEffect" presetSubtype="0" presetID="1" grpId="14" fill="hold">
                                  <p:stCondLst>
                                    <p:cond delay="0"/>
                                  </p:stCondLst>
                                  <p:iterate type="el" backwards="0">
                                    <p:tmAbs val="0"/>
                                  </p:iterate>
                                  <p:childTnLst>
                                    <p:set>
                                      <p:cBhvr>
                                        <p:cTn id="72" fill="hold"/>
                                        <p:tgtEl>
                                          <p:spTgt spid="44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Class="exit" nodeType="clickEffect" presetSubtype="2" presetID="2" grpId="15" fill="hold">
                                  <p:stCondLst>
                                    <p:cond delay="0"/>
                                  </p:stCondLst>
                                  <p:iterate type="lt" backwards="0">
                                    <p:tmAbs val="0"/>
                                  </p:iterate>
                                  <p:childTnLst>
                                    <p:anim calcmode="lin" valueType="num">
                                      <p:cBhvr>
                                        <p:cTn id="76" dur="1000" fill="hold"/>
                                        <p:tgtEl>
                                          <p:spTgt spid="439"/>
                                        </p:tgtEl>
                                        <p:attrNameLst>
                                          <p:attrName>ppt_x</p:attrName>
                                        </p:attrNameLst>
                                      </p:cBhvr>
                                      <p:tavLst>
                                        <p:tav tm="0">
                                          <p:val>
                                            <p:strVal val="ppt_x"/>
                                          </p:val>
                                        </p:tav>
                                        <p:tav tm="100000">
                                          <p:val>
                                            <p:strVal val="1+ppt_w/2"/>
                                          </p:val>
                                        </p:tav>
                                      </p:tavLst>
                                    </p:anim>
                                    <p:anim calcmode="lin" valueType="num">
                                      <p:cBhvr>
                                        <p:cTn id="77" dur="1000" fill="hold"/>
                                        <p:tgtEl>
                                          <p:spTgt spid="439"/>
                                        </p:tgtEl>
                                        <p:attrNameLst>
                                          <p:attrName>ppt_y</p:attrName>
                                        </p:attrNameLst>
                                      </p:cBhvr>
                                      <p:tavLst>
                                        <p:tav tm="0">
                                          <p:val>
                                            <p:strVal val="ppt_y"/>
                                          </p:val>
                                        </p:tav>
                                        <p:tav tm="100000">
                                          <p:val>
                                            <p:strVal val="ppt_y"/>
                                          </p:val>
                                        </p:tav>
                                      </p:tavLst>
                                    </p:anim>
                                    <p:set>
                                      <p:cBhvr>
                                        <p:cTn id="78" fill="hold">
                                          <p:stCondLst>
                                            <p:cond delay="999"/>
                                          </p:stCondLst>
                                        </p:cTn>
                                        <p:tgtEl>
                                          <p:spTgt spid="43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Class="exit" nodeType="clickEffect" presetSubtype="2" presetID="2" grpId="16" fill="hold">
                                  <p:stCondLst>
                                    <p:cond delay="0"/>
                                  </p:stCondLst>
                                  <p:iterate type="lt" backwards="0">
                                    <p:tmAbs val="0"/>
                                  </p:iterate>
                                  <p:childTnLst>
                                    <p:anim calcmode="lin" valueType="num">
                                      <p:cBhvr>
                                        <p:cTn id="82" dur="1000" fill="hold"/>
                                        <p:tgtEl>
                                          <p:spTgt spid="427"/>
                                        </p:tgtEl>
                                        <p:attrNameLst>
                                          <p:attrName>ppt_x</p:attrName>
                                        </p:attrNameLst>
                                      </p:cBhvr>
                                      <p:tavLst>
                                        <p:tav tm="0">
                                          <p:val>
                                            <p:strVal val="ppt_x"/>
                                          </p:val>
                                        </p:tav>
                                        <p:tav tm="100000">
                                          <p:val>
                                            <p:strVal val="1+ppt_w/2"/>
                                          </p:val>
                                        </p:tav>
                                      </p:tavLst>
                                    </p:anim>
                                    <p:anim calcmode="lin" valueType="num">
                                      <p:cBhvr>
                                        <p:cTn id="83" dur="1000" fill="hold"/>
                                        <p:tgtEl>
                                          <p:spTgt spid="427"/>
                                        </p:tgtEl>
                                        <p:attrNameLst>
                                          <p:attrName>ppt_y</p:attrName>
                                        </p:attrNameLst>
                                      </p:cBhvr>
                                      <p:tavLst>
                                        <p:tav tm="0">
                                          <p:val>
                                            <p:strVal val="ppt_y"/>
                                          </p:val>
                                        </p:tav>
                                        <p:tav tm="100000">
                                          <p:val>
                                            <p:strVal val="ppt_y"/>
                                          </p:val>
                                        </p:tav>
                                      </p:tavLst>
                                    </p:anim>
                                    <p:set>
                                      <p:cBhvr>
                                        <p:cTn id="84" fill="hold">
                                          <p:stCondLst>
                                            <p:cond delay="999"/>
                                          </p:stCondLst>
                                        </p:cTn>
                                        <p:tgtEl>
                                          <p:spTgt spid="427"/>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Class="entr" nodeType="clickEffect" presetSubtype="8" presetID="2" grpId="17" fill="hold">
                                  <p:stCondLst>
                                    <p:cond delay="0"/>
                                  </p:stCondLst>
                                  <p:iterate type="lt" backwards="0">
                                    <p:tmAbs val="0"/>
                                  </p:iterate>
                                  <p:childTnLst>
                                    <p:set>
                                      <p:cBhvr>
                                        <p:cTn id="88" fill="hold"/>
                                        <p:tgtEl>
                                          <p:spTgt spid="442"/>
                                        </p:tgtEl>
                                        <p:attrNameLst>
                                          <p:attrName>style.visibility</p:attrName>
                                        </p:attrNameLst>
                                      </p:cBhvr>
                                      <p:to>
                                        <p:strVal val="visible"/>
                                      </p:to>
                                    </p:set>
                                    <p:anim calcmode="lin" valueType="num">
                                      <p:cBhvr>
                                        <p:cTn id="89" dur="1000" fill="hold"/>
                                        <p:tgtEl>
                                          <p:spTgt spid="442"/>
                                        </p:tgtEl>
                                        <p:attrNameLst>
                                          <p:attrName>ppt_x</p:attrName>
                                        </p:attrNameLst>
                                      </p:cBhvr>
                                      <p:tavLst>
                                        <p:tav tm="0">
                                          <p:val>
                                            <p:strVal val="0-#ppt_w/2"/>
                                          </p:val>
                                        </p:tav>
                                        <p:tav tm="100000">
                                          <p:val>
                                            <p:strVal val="#ppt_x"/>
                                          </p:val>
                                        </p:tav>
                                      </p:tavLst>
                                    </p:anim>
                                    <p:anim calcmode="lin" valueType="num">
                                      <p:cBhvr>
                                        <p:cTn id="90" dur="1000" fill="hold"/>
                                        <p:tgtEl>
                                          <p:spTgt spid="442"/>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Class="entr" nodeType="clickEffect" presetSubtype="8" presetID="2" grpId="18" fill="hold">
                                  <p:stCondLst>
                                    <p:cond delay="0"/>
                                  </p:stCondLst>
                                  <p:iterate type="lt" backwards="0">
                                    <p:tmAbs val="0"/>
                                  </p:iterate>
                                  <p:childTnLst>
                                    <p:set>
                                      <p:cBhvr>
                                        <p:cTn id="94" fill="hold"/>
                                        <p:tgtEl>
                                          <p:spTgt spid="429"/>
                                        </p:tgtEl>
                                        <p:attrNameLst>
                                          <p:attrName>style.visibility</p:attrName>
                                        </p:attrNameLst>
                                      </p:cBhvr>
                                      <p:to>
                                        <p:strVal val="visible"/>
                                      </p:to>
                                    </p:set>
                                    <p:anim calcmode="lin" valueType="num">
                                      <p:cBhvr>
                                        <p:cTn id="95" dur="1000" fill="hold"/>
                                        <p:tgtEl>
                                          <p:spTgt spid="429"/>
                                        </p:tgtEl>
                                        <p:attrNameLst>
                                          <p:attrName>ppt_x</p:attrName>
                                        </p:attrNameLst>
                                      </p:cBhvr>
                                      <p:tavLst>
                                        <p:tav tm="0">
                                          <p:val>
                                            <p:strVal val="0-#ppt_w/2"/>
                                          </p:val>
                                        </p:tav>
                                        <p:tav tm="100000">
                                          <p:val>
                                            <p:strVal val="#ppt_x"/>
                                          </p:val>
                                        </p:tav>
                                      </p:tavLst>
                                    </p:anim>
                                    <p:anim calcmode="lin" valueType="num">
                                      <p:cBhvr>
                                        <p:cTn id="96" dur="1000" fill="hold"/>
                                        <p:tgtEl>
                                          <p:spTgt spid="429"/>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Class="entr" nodeType="clickEffect" presetSubtype="0" presetID="1" grpId="19" fill="hold">
                                  <p:stCondLst>
                                    <p:cond delay="0"/>
                                  </p:stCondLst>
                                  <p:iterate type="el" backwards="0">
                                    <p:tmAbs val="0"/>
                                  </p:iterate>
                                  <p:childTnLst>
                                    <p:set>
                                      <p:cBhvr>
                                        <p:cTn id="100" fill="hold"/>
                                        <p:tgtEl>
                                          <p:spTgt spid="44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Class="entr" nodeType="clickEffect" presetSubtype="0" presetID="1" grpId="20" fill="hold">
                                  <p:stCondLst>
                                    <p:cond delay="0"/>
                                  </p:stCondLst>
                                  <p:iterate type="el" backwards="0">
                                    <p:tmAbs val="0"/>
                                  </p:iterate>
                                  <p:childTnLst>
                                    <p:set>
                                      <p:cBhvr>
                                        <p:cTn id="104" fill="hold"/>
                                        <p:tgtEl>
                                          <p:spTgt spid="44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Class="exit" nodeType="clickEffect" presetSubtype="2" presetID="2" grpId="21" fill="hold">
                                  <p:stCondLst>
                                    <p:cond delay="0"/>
                                  </p:stCondLst>
                                  <p:iterate type="lt" backwards="0">
                                    <p:tmAbs val="0"/>
                                  </p:iterate>
                                  <p:childTnLst>
                                    <p:anim calcmode="lin" valueType="num">
                                      <p:cBhvr>
                                        <p:cTn id="108" dur="1000" fill="hold"/>
                                        <p:tgtEl>
                                          <p:spTgt spid="442"/>
                                        </p:tgtEl>
                                        <p:attrNameLst>
                                          <p:attrName>ppt_x</p:attrName>
                                        </p:attrNameLst>
                                      </p:cBhvr>
                                      <p:tavLst>
                                        <p:tav tm="0">
                                          <p:val>
                                            <p:strVal val="ppt_x"/>
                                          </p:val>
                                        </p:tav>
                                        <p:tav tm="100000">
                                          <p:val>
                                            <p:strVal val="1+ppt_w/2"/>
                                          </p:val>
                                        </p:tav>
                                      </p:tavLst>
                                    </p:anim>
                                    <p:anim calcmode="lin" valueType="num">
                                      <p:cBhvr>
                                        <p:cTn id="109" dur="1000" fill="hold"/>
                                        <p:tgtEl>
                                          <p:spTgt spid="442"/>
                                        </p:tgtEl>
                                        <p:attrNameLst>
                                          <p:attrName>ppt_y</p:attrName>
                                        </p:attrNameLst>
                                      </p:cBhvr>
                                      <p:tavLst>
                                        <p:tav tm="0">
                                          <p:val>
                                            <p:strVal val="ppt_y"/>
                                          </p:val>
                                        </p:tav>
                                        <p:tav tm="100000">
                                          <p:val>
                                            <p:strVal val="ppt_y"/>
                                          </p:val>
                                        </p:tav>
                                      </p:tavLst>
                                    </p:anim>
                                    <p:set>
                                      <p:cBhvr>
                                        <p:cTn id="110" fill="hold">
                                          <p:stCondLst>
                                            <p:cond delay="999"/>
                                          </p:stCondLst>
                                        </p:cTn>
                                        <p:tgtEl>
                                          <p:spTgt spid="442"/>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Class="exit" nodeType="clickEffect" presetSubtype="2" presetID="2" grpId="22" fill="hold">
                                  <p:stCondLst>
                                    <p:cond delay="0"/>
                                  </p:stCondLst>
                                  <p:iterate type="lt" backwards="0">
                                    <p:tmAbs val="0"/>
                                  </p:iterate>
                                  <p:childTnLst>
                                    <p:anim calcmode="lin" valueType="num">
                                      <p:cBhvr>
                                        <p:cTn id="114" dur="1000" fill="hold"/>
                                        <p:tgtEl>
                                          <p:spTgt spid="429"/>
                                        </p:tgtEl>
                                        <p:attrNameLst>
                                          <p:attrName>ppt_x</p:attrName>
                                        </p:attrNameLst>
                                      </p:cBhvr>
                                      <p:tavLst>
                                        <p:tav tm="0">
                                          <p:val>
                                            <p:strVal val="ppt_x"/>
                                          </p:val>
                                        </p:tav>
                                        <p:tav tm="100000">
                                          <p:val>
                                            <p:strVal val="1+ppt_w/2"/>
                                          </p:val>
                                        </p:tav>
                                      </p:tavLst>
                                    </p:anim>
                                    <p:anim calcmode="lin" valueType="num">
                                      <p:cBhvr>
                                        <p:cTn id="115" dur="1000" fill="hold"/>
                                        <p:tgtEl>
                                          <p:spTgt spid="429"/>
                                        </p:tgtEl>
                                        <p:attrNameLst>
                                          <p:attrName>ppt_y</p:attrName>
                                        </p:attrNameLst>
                                      </p:cBhvr>
                                      <p:tavLst>
                                        <p:tav tm="0">
                                          <p:val>
                                            <p:strVal val="ppt_y"/>
                                          </p:val>
                                        </p:tav>
                                        <p:tav tm="100000">
                                          <p:val>
                                            <p:strVal val="ppt_y"/>
                                          </p:val>
                                        </p:tav>
                                      </p:tavLst>
                                    </p:anim>
                                    <p:set>
                                      <p:cBhvr>
                                        <p:cTn id="116" fill="hold">
                                          <p:stCondLst>
                                            <p:cond delay="999"/>
                                          </p:stCondLst>
                                        </p:cTn>
                                        <p:tgtEl>
                                          <p:spTgt spid="429"/>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Class="entr" nodeType="clickEffect" presetSubtype="8" presetID="2" grpId="23" fill="hold">
                                  <p:stCondLst>
                                    <p:cond delay="0"/>
                                  </p:stCondLst>
                                  <p:iterate type="lt" backwards="0">
                                    <p:tmAbs val="0"/>
                                  </p:iterate>
                                  <p:childTnLst>
                                    <p:set>
                                      <p:cBhvr>
                                        <p:cTn id="120" fill="hold"/>
                                        <p:tgtEl>
                                          <p:spTgt spid="445"/>
                                        </p:tgtEl>
                                        <p:attrNameLst>
                                          <p:attrName>style.visibility</p:attrName>
                                        </p:attrNameLst>
                                      </p:cBhvr>
                                      <p:to>
                                        <p:strVal val="visible"/>
                                      </p:to>
                                    </p:set>
                                    <p:anim calcmode="lin" valueType="num">
                                      <p:cBhvr>
                                        <p:cTn id="121" dur="1000" fill="hold"/>
                                        <p:tgtEl>
                                          <p:spTgt spid="445"/>
                                        </p:tgtEl>
                                        <p:attrNameLst>
                                          <p:attrName>ppt_x</p:attrName>
                                        </p:attrNameLst>
                                      </p:cBhvr>
                                      <p:tavLst>
                                        <p:tav tm="0">
                                          <p:val>
                                            <p:strVal val="0-#ppt_w/2"/>
                                          </p:val>
                                        </p:tav>
                                        <p:tav tm="100000">
                                          <p:val>
                                            <p:strVal val="#ppt_x"/>
                                          </p:val>
                                        </p:tav>
                                      </p:tavLst>
                                    </p:anim>
                                    <p:anim calcmode="lin" valueType="num">
                                      <p:cBhvr>
                                        <p:cTn id="122" dur="1000" fill="hold"/>
                                        <p:tgtEl>
                                          <p:spTgt spid="445"/>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Class="entr" nodeType="clickEffect" presetSubtype="8" presetID="2" grpId="24" fill="hold">
                                  <p:stCondLst>
                                    <p:cond delay="0"/>
                                  </p:stCondLst>
                                  <p:iterate type="lt" backwards="0">
                                    <p:tmAbs val="0"/>
                                  </p:iterate>
                                  <p:childTnLst>
                                    <p:set>
                                      <p:cBhvr>
                                        <p:cTn id="126" fill="hold"/>
                                        <p:tgtEl>
                                          <p:spTgt spid="430"/>
                                        </p:tgtEl>
                                        <p:attrNameLst>
                                          <p:attrName>style.visibility</p:attrName>
                                        </p:attrNameLst>
                                      </p:cBhvr>
                                      <p:to>
                                        <p:strVal val="visible"/>
                                      </p:to>
                                    </p:set>
                                    <p:anim calcmode="lin" valueType="num">
                                      <p:cBhvr>
                                        <p:cTn id="127" dur="1000" fill="hold"/>
                                        <p:tgtEl>
                                          <p:spTgt spid="430"/>
                                        </p:tgtEl>
                                        <p:attrNameLst>
                                          <p:attrName>ppt_x</p:attrName>
                                        </p:attrNameLst>
                                      </p:cBhvr>
                                      <p:tavLst>
                                        <p:tav tm="0">
                                          <p:val>
                                            <p:strVal val="0-#ppt_w/2"/>
                                          </p:val>
                                        </p:tav>
                                        <p:tav tm="100000">
                                          <p:val>
                                            <p:strVal val="#ppt_x"/>
                                          </p:val>
                                        </p:tav>
                                      </p:tavLst>
                                    </p:anim>
                                    <p:anim calcmode="lin" valueType="num">
                                      <p:cBhvr>
                                        <p:cTn id="128" dur="1000" fill="hold"/>
                                        <p:tgtEl>
                                          <p:spTgt spid="430"/>
                                        </p:tgtEl>
                                        <p:attrNameLst>
                                          <p:attrName>ppt_y</p:attrName>
                                        </p:attrNameLst>
                                      </p:cBhvr>
                                      <p:tavLst>
                                        <p:tav tm="0">
                                          <p:val>
                                            <p:strVal val="#ppt_y"/>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Class="exit" nodeType="clickEffect" presetSubtype="2" presetID="2" grpId="25" fill="hold">
                                  <p:stCondLst>
                                    <p:cond delay="0"/>
                                  </p:stCondLst>
                                  <p:iterate type="lt" backwards="0">
                                    <p:tmAbs val="0"/>
                                  </p:iterate>
                                  <p:childTnLst>
                                    <p:anim calcmode="lin" valueType="num">
                                      <p:cBhvr>
                                        <p:cTn id="132" dur="1000" fill="hold"/>
                                        <p:tgtEl>
                                          <p:spTgt spid="445"/>
                                        </p:tgtEl>
                                        <p:attrNameLst>
                                          <p:attrName>ppt_x</p:attrName>
                                        </p:attrNameLst>
                                      </p:cBhvr>
                                      <p:tavLst>
                                        <p:tav tm="0">
                                          <p:val>
                                            <p:strVal val="ppt_x"/>
                                          </p:val>
                                        </p:tav>
                                        <p:tav tm="100000">
                                          <p:val>
                                            <p:strVal val="1+ppt_w/2"/>
                                          </p:val>
                                        </p:tav>
                                      </p:tavLst>
                                    </p:anim>
                                    <p:anim calcmode="lin" valueType="num">
                                      <p:cBhvr>
                                        <p:cTn id="133" dur="1000" fill="hold"/>
                                        <p:tgtEl>
                                          <p:spTgt spid="445"/>
                                        </p:tgtEl>
                                        <p:attrNameLst>
                                          <p:attrName>ppt_y</p:attrName>
                                        </p:attrNameLst>
                                      </p:cBhvr>
                                      <p:tavLst>
                                        <p:tav tm="0">
                                          <p:val>
                                            <p:strVal val="ppt_y"/>
                                          </p:val>
                                        </p:tav>
                                        <p:tav tm="100000">
                                          <p:val>
                                            <p:strVal val="ppt_y"/>
                                          </p:val>
                                        </p:tav>
                                      </p:tavLst>
                                    </p:anim>
                                    <p:set>
                                      <p:cBhvr>
                                        <p:cTn id="134" fill="hold">
                                          <p:stCondLst>
                                            <p:cond delay="999"/>
                                          </p:stCondLst>
                                        </p:cTn>
                                        <p:tgtEl>
                                          <p:spTgt spid="445"/>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Class="entr" nodeType="clickEffect" presetSubtype="8" presetID="2" grpId="26" fill="hold">
                                  <p:stCondLst>
                                    <p:cond delay="0"/>
                                  </p:stCondLst>
                                  <p:iterate type="lt" backwards="0">
                                    <p:tmAbs val="0"/>
                                  </p:iterate>
                                  <p:childTnLst>
                                    <p:set>
                                      <p:cBhvr>
                                        <p:cTn id="138" fill="hold"/>
                                        <p:tgtEl>
                                          <p:spTgt spid="447"/>
                                        </p:tgtEl>
                                        <p:attrNameLst>
                                          <p:attrName>style.visibility</p:attrName>
                                        </p:attrNameLst>
                                      </p:cBhvr>
                                      <p:to>
                                        <p:strVal val="visible"/>
                                      </p:to>
                                    </p:set>
                                    <p:anim calcmode="lin" valueType="num">
                                      <p:cBhvr>
                                        <p:cTn id="139" dur="1000" fill="hold"/>
                                        <p:tgtEl>
                                          <p:spTgt spid="447"/>
                                        </p:tgtEl>
                                        <p:attrNameLst>
                                          <p:attrName>ppt_x</p:attrName>
                                        </p:attrNameLst>
                                      </p:cBhvr>
                                      <p:tavLst>
                                        <p:tav tm="0">
                                          <p:val>
                                            <p:strVal val="0-#ppt_w/2"/>
                                          </p:val>
                                        </p:tav>
                                        <p:tav tm="100000">
                                          <p:val>
                                            <p:strVal val="#ppt_x"/>
                                          </p:val>
                                        </p:tav>
                                      </p:tavLst>
                                    </p:anim>
                                    <p:anim calcmode="lin" valueType="num">
                                      <p:cBhvr>
                                        <p:cTn id="140" dur="1000" fill="hold"/>
                                        <p:tgtEl>
                                          <p:spTgt spid="447"/>
                                        </p:tgtEl>
                                        <p:attrNameLst>
                                          <p:attrName>ppt_y</p:attrName>
                                        </p:attrNameLst>
                                      </p:cBhvr>
                                      <p:tavLst>
                                        <p:tav tm="0">
                                          <p:val>
                                            <p:strVal val="#ppt_y"/>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Class="entr" nodeType="clickEffect" presetSubtype="8" presetID="2" grpId="27" fill="hold">
                                  <p:stCondLst>
                                    <p:cond delay="0"/>
                                  </p:stCondLst>
                                  <p:iterate type="lt" backwards="0">
                                    <p:tmAbs val="0"/>
                                  </p:iterate>
                                  <p:childTnLst>
                                    <p:set>
                                      <p:cBhvr>
                                        <p:cTn id="144" fill="hold"/>
                                        <p:tgtEl>
                                          <p:spTgt spid="446"/>
                                        </p:tgtEl>
                                        <p:attrNameLst>
                                          <p:attrName>style.visibility</p:attrName>
                                        </p:attrNameLst>
                                      </p:cBhvr>
                                      <p:to>
                                        <p:strVal val="visible"/>
                                      </p:to>
                                    </p:set>
                                    <p:anim calcmode="lin" valueType="num">
                                      <p:cBhvr>
                                        <p:cTn id="145" dur="1000" fill="hold"/>
                                        <p:tgtEl>
                                          <p:spTgt spid="446"/>
                                        </p:tgtEl>
                                        <p:attrNameLst>
                                          <p:attrName>ppt_x</p:attrName>
                                        </p:attrNameLst>
                                      </p:cBhvr>
                                      <p:tavLst>
                                        <p:tav tm="0">
                                          <p:val>
                                            <p:strVal val="0-#ppt_w/2"/>
                                          </p:val>
                                        </p:tav>
                                        <p:tav tm="100000">
                                          <p:val>
                                            <p:strVal val="#ppt_x"/>
                                          </p:val>
                                        </p:tav>
                                      </p:tavLst>
                                    </p:anim>
                                    <p:anim calcmode="lin" valueType="num">
                                      <p:cBhvr>
                                        <p:cTn id="146" dur="1000" fill="hold"/>
                                        <p:tgtEl>
                                          <p:spTgt spid="446"/>
                                        </p:tgtEl>
                                        <p:attrNameLst>
                                          <p:attrName>ppt_y</p:attrName>
                                        </p:attrNameLst>
                                      </p:cBhvr>
                                      <p:tavLst>
                                        <p:tav tm="0">
                                          <p:val>
                                            <p:strVal val="#ppt_y"/>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Class="entr" nodeType="clickEffect" presetSubtype="8" presetID="2" grpId="28" fill="hold">
                                  <p:stCondLst>
                                    <p:cond delay="0"/>
                                  </p:stCondLst>
                                  <p:iterate type="lt" backwards="0">
                                    <p:tmAbs val="0"/>
                                  </p:iterate>
                                  <p:childTnLst>
                                    <p:set>
                                      <p:cBhvr>
                                        <p:cTn id="150" fill="hold"/>
                                        <p:tgtEl>
                                          <p:spTgt spid="454"/>
                                        </p:tgtEl>
                                        <p:attrNameLst>
                                          <p:attrName>style.visibility</p:attrName>
                                        </p:attrNameLst>
                                      </p:cBhvr>
                                      <p:to>
                                        <p:strVal val="visible"/>
                                      </p:to>
                                    </p:set>
                                    <p:anim calcmode="lin" valueType="num">
                                      <p:cBhvr>
                                        <p:cTn id="151" dur="1000" fill="hold"/>
                                        <p:tgtEl>
                                          <p:spTgt spid="454"/>
                                        </p:tgtEl>
                                        <p:attrNameLst>
                                          <p:attrName>ppt_x</p:attrName>
                                        </p:attrNameLst>
                                      </p:cBhvr>
                                      <p:tavLst>
                                        <p:tav tm="0">
                                          <p:val>
                                            <p:strVal val="0-#ppt_w/2"/>
                                          </p:val>
                                        </p:tav>
                                        <p:tav tm="100000">
                                          <p:val>
                                            <p:strVal val="#ppt_x"/>
                                          </p:val>
                                        </p:tav>
                                      </p:tavLst>
                                    </p:anim>
                                    <p:anim calcmode="lin" valueType="num">
                                      <p:cBhvr>
                                        <p:cTn id="152" dur="1000" fill="hold"/>
                                        <p:tgtEl>
                                          <p:spTgt spid="454"/>
                                        </p:tgtEl>
                                        <p:attrNameLst>
                                          <p:attrName>ppt_y</p:attrName>
                                        </p:attrNameLst>
                                      </p:cBhvr>
                                      <p:tavLst>
                                        <p:tav tm="0">
                                          <p:val>
                                            <p:strVal val="#ppt_y"/>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Class="entr" nodeType="clickEffect" presetSubtype="0" presetID="1" grpId="29" fill="hold">
                                  <p:stCondLst>
                                    <p:cond delay="0"/>
                                  </p:stCondLst>
                                  <p:iterate type="el" backwards="0">
                                    <p:tmAbs val="0"/>
                                  </p:iterate>
                                  <p:childTnLst>
                                    <p:set>
                                      <p:cBhvr>
                                        <p:cTn id="156" fill="hold"/>
                                        <p:tgtEl>
                                          <p:spTgt spid="448"/>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Class="entr" nodeType="clickEffect" presetSubtype="0" presetID="1" grpId="30" fill="hold">
                                  <p:stCondLst>
                                    <p:cond delay="0"/>
                                  </p:stCondLst>
                                  <p:iterate type="el" backwards="0">
                                    <p:tmAbs val="0"/>
                                  </p:iterate>
                                  <p:childTnLst>
                                    <p:set>
                                      <p:cBhvr>
                                        <p:cTn id="160" fill="hold"/>
                                        <p:tgtEl>
                                          <p:spTgt spid="449"/>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Class="exit" nodeType="clickEffect" presetSubtype="2" presetID="2" grpId="31" fill="hold">
                                  <p:stCondLst>
                                    <p:cond delay="0"/>
                                  </p:stCondLst>
                                  <p:iterate type="lt" backwards="0">
                                    <p:tmAbs val="0"/>
                                  </p:iterate>
                                  <p:childTnLst>
                                    <p:anim calcmode="lin" valueType="num">
                                      <p:cBhvr>
                                        <p:cTn id="164" dur="1000" fill="hold"/>
                                        <p:tgtEl>
                                          <p:spTgt spid="430"/>
                                        </p:tgtEl>
                                        <p:attrNameLst>
                                          <p:attrName>ppt_x</p:attrName>
                                        </p:attrNameLst>
                                      </p:cBhvr>
                                      <p:tavLst>
                                        <p:tav tm="0">
                                          <p:val>
                                            <p:strVal val="ppt_x"/>
                                          </p:val>
                                        </p:tav>
                                        <p:tav tm="100000">
                                          <p:val>
                                            <p:strVal val="1+ppt_w/2"/>
                                          </p:val>
                                        </p:tav>
                                      </p:tavLst>
                                    </p:anim>
                                    <p:anim calcmode="lin" valueType="num">
                                      <p:cBhvr>
                                        <p:cTn id="165" dur="1000" fill="hold"/>
                                        <p:tgtEl>
                                          <p:spTgt spid="430"/>
                                        </p:tgtEl>
                                        <p:attrNameLst>
                                          <p:attrName>ppt_y</p:attrName>
                                        </p:attrNameLst>
                                      </p:cBhvr>
                                      <p:tavLst>
                                        <p:tav tm="0">
                                          <p:val>
                                            <p:strVal val="ppt_y"/>
                                          </p:val>
                                        </p:tav>
                                        <p:tav tm="100000">
                                          <p:val>
                                            <p:strVal val="ppt_y"/>
                                          </p:val>
                                        </p:tav>
                                      </p:tavLst>
                                    </p:anim>
                                    <p:set>
                                      <p:cBhvr>
                                        <p:cTn id="166" fill="hold">
                                          <p:stCondLst>
                                            <p:cond delay="999"/>
                                          </p:stCondLst>
                                        </p:cTn>
                                        <p:tgtEl>
                                          <p:spTgt spid="430"/>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Class="exit" nodeType="clickEffect" presetSubtype="2" presetID="2" grpId="32" fill="hold">
                                  <p:stCondLst>
                                    <p:cond delay="0"/>
                                  </p:stCondLst>
                                  <p:iterate type="lt" backwards="0">
                                    <p:tmAbs val="0"/>
                                  </p:iterate>
                                  <p:childTnLst>
                                    <p:anim calcmode="lin" valueType="num">
                                      <p:cBhvr>
                                        <p:cTn id="170" dur="1000" fill="hold"/>
                                        <p:tgtEl>
                                          <p:spTgt spid="454"/>
                                        </p:tgtEl>
                                        <p:attrNameLst>
                                          <p:attrName>ppt_x</p:attrName>
                                        </p:attrNameLst>
                                      </p:cBhvr>
                                      <p:tavLst>
                                        <p:tav tm="0">
                                          <p:val>
                                            <p:strVal val="ppt_x"/>
                                          </p:val>
                                        </p:tav>
                                        <p:tav tm="100000">
                                          <p:val>
                                            <p:strVal val="1+ppt_w/2"/>
                                          </p:val>
                                        </p:tav>
                                      </p:tavLst>
                                    </p:anim>
                                    <p:anim calcmode="lin" valueType="num">
                                      <p:cBhvr>
                                        <p:cTn id="171" dur="1000" fill="hold"/>
                                        <p:tgtEl>
                                          <p:spTgt spid="454"/>
                                        </p:tgtEl>
                                        <p:attrNameLst>
                                          <p:attrName>ppt_y</p:attrName>
                                        </p:attrNameLst>
                                      </p:cBhvr>
                                      <p:tavLst>
                                        <p:tav tm="0">
                                          <p:val>
                                            <p:strVal val="ppt_y"/>
                                          </p:val>
                                        </p:tav>
                                        <p:tav tm="100000">
                                          <p:val>
                                            <p:strVal val="ppt_y"/>
                                          </p:val>
                                        </p:tav>
                                      </p:tavLst>
                                    </p:anim>
                                    <p:set>
                                      <p:cBhvr>
                                        <p:cTn id="172" fill="hold">
                                          <p:stCondLst>
                                            <p:cond delay="999"/>
                                          </p:stCondLst>
                                        </p:cTn>
                                        <p:tgtEl>
                                          <p:spTgt spid="454"/>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Class="entr" nodeType="clickEffect" presetSubtype="0" presetID="1" grpId="33" fill="hold">
                                  <p:stCondLst>
                                    <p:cond delay="0"/>
                                  </p:stCondLst>
                                  <p:iterate type="el" backwards="0">
                                    <p:tmAbs val="0"/>
                                  </p:iterate>
                                  <p:childTnLst>
                                    <p:set>
                                      <p:cBhvr>
                                        <p:cTn id="176" fill="hold"/>
                                        <p:tgtEl>
                                          <p:spTgt spid="45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Class="entr" nodeType="clickEffect" presetSubtype="0" presetID="1" grpId="34" fill="hold">
                                  <p:stCondLst>
                                    <p:cond delay="0"/>
                                  </p:stCondLst>
                                  <p:iterate type="el" backwards="0">
                                    <p:tmAbs val="0"/>
                                  </p:iterate>
                                  <p:childTnLst>
                                    <p:set>
                                      <p:cBhvr>
                                        <p:cTn id="180" fill="hold"/>
                                        <p:tgtEl>
                                          <p:spTgt spid="451"/>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Class="entr" nodeType="clickEffect" presetSubtype="0" presetID="1" grpId="35" fill="hold">
                                  <p:stCondLst>
                                    <p:cond delay="0"/>
                                  </p:stCondLst>
                                  <p:iterate type="el" backwards="0">
                                    <p:tmAbs val="0"/>
                                  </p:iterate>
                                  <p:childTnLst>
                                    <p:set>
                                      <p:cBhvr>
                                        <p:cTn id="184" fill="hold"/>
                                        <p:tgtEl>
                                          <p:spTgt spid="450"/>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Class="exit" nodeType="clickEffect" presetSubtype="2" presetID="2" grpId="36" fill="hold">
                                  <p:stCondLst>
                                    <p:cond delay="0"/>
                                  </p:stCondLst>
                                  <p:iterate type="lt" backwards="0">
                                    <p:tmAbs val="0"/>
                                  </p:iterate>
                                  <p:childTnLst>
                                    <p:anim calcmode="lin" valueType="num">
                                      <p:cBhvr>
                                        <p:cTn id="188" dur="1000" fill="hold"/>
                                        <p:tgtEl>
                                          <p:spTgt spid="455"/>
                                        </p:tgtEl>
                                        <p:attrNameLst>
                                          <p:attrName>ppt_x</p:attrName>
                                        </p:attrNameLst>
                                      </p:cBhvr>
                                      <p:tavLst>
                                        <p:tav tm="0">
                                          <p:val>
                                            <p:strVal val="ppt_x"/>
                                          </p:val>
                                        </p:tav>
                                        <p:tav tm="100000">
                                          <p:val>
                                            <p:strVal val="1+ppt_w/2"/>
                                          </p:val>
                                        </p:tav>
                                      </p:tavLst>
                                    </p:anim>
                                    <p:anim calcmode="lin" valueType="num">
                                      <p:cBhvr>
                                        <p:cTn id="189" dur="1000" fill="hold"/>
                                        <p:tgtEl>
                                          <p:spTgt spid="455"/>
                                        </p:tgtEl>
                                        <p:attrNameLst>
                                          <p:attrName>ppt_y</p:attrName>
                                        </p:attrNameLst>
                                      </p:cBhvr>
                                      <p:tavLst>
                                        <p:tav tm="0">
                                          <p:val>
                                            <p:strVal val="ppt_y"/>
                                          </p:val>
                                        </p:tav>
                                        <p:tav tm="100000">
                                          <p:val>
                                            <p:strVal val="ppt_y"/>
                                          </p:val>
                                        </p:tav>
                                      </p:tavLst>
                                    </p:anim>
                                    <p:set>
                                      <p:cBhvr>
                                        <p:cTn id="190" fill="hold">
                                          <p:stCondLst>
                                            <p:cond delay="999"/>
                                          </p:stCondLst>
                                        </p:cTn>
                                        <p:tgtEl>
                                          <p:spTgt spid="455"/>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Class="entr" nodeType="clickEffect" presetSubtype="0" presetID="1" grpId="37" fill="hold">
                                  <p:stCondLst>
                                    <p:cond delay="0"/>
                                  </p:stCondLst>
                                  <p:iterate type="el" backwards="0">
                                    <p:tmAbs val="0"/>
                                  </p:iterate>
                                  <p:childTnLst>
                                    <p:set>
                                      <p:cBhvr>
                                        <p:cTn id="194" fill="hold"/>
                                        <p:tgtEl>
                                          <p:spTgt spid="456"/>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Class="entr" nodeType="clickEffect" presetSubtype="0" presetID="1" grpId="38" fill="hold">
                                  <p:stCondLst>
                                    <p:cond delay="0"/>
                                  </p:stCondLst>
                                  <p:iterate type="el" backwards="0">
                                    <p:tmAbs val="0"/>
                                  </p:iterate>
                                  <p:childTnLst>
                                    <p:set>
                                      <p:cBhvr>
                                        <p:cTn id="198" fill="hold"/>
                                        <p:tgtEl>
                                          <p:spTgt spid="453"/>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Class="entr" nodeType="clickEffect" presetSubtype="0" presetID="1" grpId="39" fill="hold">
                                  <p:stCondLst>
                                    <p:cond delay="0"/>
                                  </p:stCondLst>
                                  <p:iterate type="el" backwards="0">
                                    <p:tmAbs val="0"/>
                                  </p:iterate>
                                  <p:childTnLst>
                                    <p:set>
                                      <p:cBhvr>
                                        <p:cTn id="202" fill="hold"/>
                                        <p:tgtEl>
                                          <p:spTgt spid="452"/>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Class="exit" nodeType="clickEffect" presetSubtype="2" presetID="2" grpId="40" fill="hold">
                                  <p:stCondLst>
                                    <p:cond delay="0"/>
                                  </p:stCondLst>
                                  <p:iterate type="lt" backwards="0">
                                    <p:tmAbs val="0"/>
                                  </p:iterate>
                                  <p:childTnLst>
                                    <p:anim calcmode="lin" valueType="num">
                                      <p:cBhvr>
                                        <p:cTn id="206" dur="1000" fill="hold"/>
                                        <p:tgtEl>
                                          <p:spTgt spid="456"/>
                                        </p:tgtEl>
                                        <p:attrNameLst>
                                          <p:attrName>ppt_x</p:attrName>
                                        </p:attrNameLst>
                                      </p:cBhvr>
                                      <p:tavLst>
                                        <p:tav tm="0">
                                          <p:val>
                                            <p:strVal val="ppt_x"/>
                                          </p:val>
                                        </p:tav>
                                        <p:tav tm="100000">
                                          <p:val>
                                            <p:strVal val="1+ppt_w/2"/>
                                          </p:val>
                                        </p:tav>
                                      </p:tavLst>
                                    </p:anim>
                                    <p:anim calcmode="lin" valueType="num">
                                      <p:cBhvr>
                                        <p:cTn id="207" dur="1000" fill="hold"/>
                                        <p:tgtEl>
                                          <p:spTgt spid="456"/>
                                        </p:tgtEl>
                                        <p:attrNameLst>
                                          <p:attrName>ppt_y</p:attrName>
                                        </p:attrNameLst>
                                      </p:cBhvr>
                                      <p:tavLst>
                                        <p:tav tm="0">
                                          <p:val>
                                            <p:strVal val="ppt_y"/>
                                          </p:val>
                                        </p:tav>
                                        <p:tav tm="100000">
                                          <p:val>
                                            <p:strVal val="ppt_y"/>
                                          </p:val>
                                        </p:tav>
                                      </p:tavLst>
                                    </p:anim>
                                    <p:set>
                                      <p:cBhvr>
                                        <p:cTn id="208" fill="hold">
                                          <p:stCondLst>
                                            <p:cond delay="999"/>
                                          </p:stCondLst>
                                        </p:cTn>
                                        <p:tgtEl>
                                          <p:spTgt spid="456"/>
                                        </p:tgtEl>
                                        <p:attrNameLst>
                                          <p:attrName>style.visibility</p:attrName>
                                        </p:attrNameLst>
                                      </p:cBhvr>
                                      <p:to>
                                        <p:strVal val="hidden"/>
                                      </p:to>
                                    </p:set>
                                  </p:childTnLst>
                                </p:cTn>
                              </p:par>
                            </p:childTnLst>
                          </p:cTn>
                        </p:par>
                      </p:childTnLst>
                    </p:cTn>
                  </p:par>
                  <p:par>
                    <p:cTn id="209" fill="hold">
                      <p:stCondLst>
                        <p:cond delay="indefinite"/>
                      </p:stCondLst>
                      <p:childTnLst>
                        <p:par>
                          <p:cTn id="210" fill="hold">
                            <p:stCondLst>
                              <p:cond delay="0"/>
                            </p:stCondLst>
                            <p:childTnLst>
                              <p:par>
                                <p:cTn id="211" presetClass="entr" nodeType="clickEffect" presetSubtype="0" presetID="1" grpId="41" fill="hold">
                                  <p:stCondLst>
                                    <p:cond delay="0"/>
                                  </p:stCondLst>
                                  <p:iterate type="el" backwards="0">
                                    <p:tmAbs val="0"/>
                                  </p:iterate>
                                  <p:childTnLst>
                                    <p:set>
                                      <p:cBhvr>
                                        <p:cTn id="212" fill="hold"/>
                                        <p:tgtEl>
                                          <p:spTgt spid="466"/>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Class="entr" nodeType="clickEffect" presetSubtype="0" presetID="1" grpId="42" fill="hold">
                                  <p:stCondLst>
                                    <p:cond delay="0"/>
                                  </p:stCondLst>
                                  <p:iterate type="el" backwards="0">
                                    <p:tmAbs val="0"/>
                                  </p:iterate>
                                  <p:childTnLst>
                                    <p:set>
                                      <p:cBhvr>
                                        <p:cTn id="216" fill="hold"/>
                                        <p:tgtEl>
                                          <p:spTgt spid="459"/>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Class="entr" nodeType="clickEffect" presetSubtype="0" presetID="1" grpId="43" fill="hold">
                                  <p:stCondLst>
                                    <p:cond delay="0"/>
                                  </p:stCondLst>
                                  <p:iterate type="el" backwards="0">
                                    <p:tmAbs val="0"/>
                                  </p:iterate>
                                  <p:childTnLst>
                                    <p:set>
                                      <p:cBhvr>
                                        <p:cTn id="220" fill="hold"/>
                                        <p:tgtEl>
                                          <p:spTgt spid="460"/>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Class="entr" nodeType="clickEffect" presetSubtype="1" presetID="2" grpId="44" fill="hold">
                                  <p:stCondLst>
                                    <p:cond delay="0"/>
                                  </p:stCondLst>
                                  <p:iterate type="el" backwards="0">
                                    <p:tmAbs val="0"/>
                                  </p:iterate>
                                  <p:childTnLst>
                                    <p:set>
                                      <p:cBhvr>
                                        <p:cTn id="224" fill="hold"/>
                                        <p:tgtEl>
                                          <p:spTgt spid="461"/>
                                        </p:tgtEl>
                                        <p:attrNameLst>
                                          <p:attrName>style.visibility</p:attrName>
                                        </p:attrNameLst>
                                      </p:cBhvr>
                                      <p:to>
                                        <p:strVal val="visible"/>
                                      </p:to>
                                    </p:set>
                                    <p:anim calcmode="lin" valueType="num">
                                      <p:cBhvr>
                                        <p:cTn id="225" dur="1000" fill="hold"/>
                                        <p:tgtEl>
                                          <p:spTgt spid="461"/>
                                        </p:tgtEl>
                                        <p:attrNameLst>
                                          <p:attrName>ppt_x</p:attrName>
                                        </p:attrNameLst>
                                      </p:cBhvr>
                                      <p:tavLst>
                                        <p:tav tm="0">
                                          <p:val>
                                            <p:strVal val="#ppt_x"/>
                                          </p:val>
                                        </p:tav>
                                        <p:tav tm="100000">
                                          <p:val>
                                            <p:strVal val="#ppt_x"/>
                                          </p:val>
                                        </p:tav>
                                      </p:tavLst>
                                    </p:anim>
                                    <p:anim calcmode="lin" valueType="num">
                                      <p:cBhvr>
                                        <p:cTn id="226" dur="1000" fill="hold"/>
                                        <p:tgtEl>
                                          <p:spTgt spid="46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6" grpId="40"/>
      <p:bldP build="whole" bldLvl="1" animBg="1" rev="0" advAuto="0" spid="459" grpId="42"/>
      <p:bldP build="whole" bldLvl="1" animBg="1" rev="0" advAuto="0" spid="453" grpId="38"/>
      <p:bldP build="whole" bldLvl="1" animBg="1" rev="0" advAuto="0" spid="446" grpId="27"/>
      <p:bldP build="whole" bldLvl="1" animBg="1" rev="0" advAuto="0" spid="443" grpId="20"/>
      <p:bldP build="whole" bldLvl="1" animBg="1" rev="0" advAuto="0" spid="440" grpId="13"/>
      <p:bldP build="whole" bldLvl="1" animBg="1" rev="0" advAuto="0" spid="454" grpId="28"/>
      <p:bldP build="whole" bldLvl="1" animBg="1" rev="0" advAuto="0" spid="466" grpId="41"/>
      <p:bldP build="whole" bldLvl="1" animBg="1" rev="0" advAuto="0" spid="454" grpId="32"/>
      <p:bldP build="whole" bldLvl="1" animBg="1" rev="0" advAuto="0" spid="450" grpId="35"/>
      <p:bldP build="whole" bldLvl="1" animBg="1" rev="0" advAuto="0" spid="410" grpId="1"/>
      <p:bldP build="whole" bldLvl="1" animBg="1" rev="0" advAuto="0" spid="429" grpId="18"/>
      <p:bldP build="whole" bldLvl="1" animBg="1" rev="0" advAuto="0" spid="437" grpId="8"/>
      <p:bldP build="whole" bldLvl="1" animBg="1" rev="0" advAuto="0" spid="437" grpId="9"/>
      <p:bldP build="whole" bldLvl="1" animBg="1" rev="0" advAuto="0" spid="434" grpId="2"/>
      <p:bldP build="whole" bldLvl="1" animBg="1" rev="0" advAuto="0" spid="429" grpId="22"/>
      <p:bldP build="whole" bldLvl="1" animBg="1" rev="0" advAuto="0" spid="444" grpId="19"/>
      <p:bldP build="whole" bldLvl="1" animBg="1" rev="0" advAuto="0" spid="447" grpId="26"/>
      <p:bldP build="whole" bldLvl="1" animBg="1" rev="0" advAuto="0" spid="434" grpId="6"/>
      <p:bldP build="whole" bldLvl="1" animBg="1" rev="0" advAuto="0" spid="460" grpId="43"/>
      <p:bldP build="whole" bldLvl="1" animBg="1" rev="0" advAuto="0" spid="455" grpId="33"/>
      <p:bldP build="whole" bldLvl="1" animBg="1" rev="0" advAuto="0" spid="451" grpId="34"/>
      <p:bldP build="whole" bldLvl="1" animBg="1" rev="0" advAuto="0" spid="455" grpId="36"/>
      <p:bldP build="whole" bldLvl="1" animBg="1" rev="0" advAuto="0" spid="441" grpId="14"/>
      <p:bldP build="whole" bldLvl="1" animBg="1" rev="0" advAuto="0" spid="438" grpId="10"/>
      <p:bldP build="whole" bldLvl="1" animBg="1" rev="0" advAuto="0" spid="435" grpId="5"/>
      <p:bldP build="whole" bldLvl="1" animBg="1" rev="0" advAuto="0" spid="430" grpId="24"/>
      <p:bldP build="whole" bldLvl="1" animBg="1" rev="0" advAuto="0" spid="448" grpId="29"/>
      <p:bldP build="whole" bldLvl="1" animBg="1" rev="0" advAuto="0" spid="461" grpId="44"/>
      <p:bldP build="whole" bldLvl="1" animBg="1" rev="0" advAuto="0" spid="427" grpId="12"/>
      <p:bldP build="whole" bldLvl="1" animBg="1" rev="0" advAuto="0" spid="430" grpId="31"/>
      <p:bldP build="whole" bldLvl="1" animBg="1" rev="0" advAuto="0" spid="427" grpId="16"/>
      <p:bldP build="whole" bldLvl="1" animBg="1" rev="0" advAuto="0" spid="456" grpId="37"/>
      <p:bldP build="whole" bldLvl="1" animBg="1" rev="0" advAuto="0" spid="445" grpId="23"/>
      <p:bldP build="whole" bldLvl="1" animBg="1" rev="0" advAuto="0" spid="452" grpId="39"/>
      <p:bldP build="whole" bldLvl="1" animBg="1" rev="0" advAuto="0" spid="445" grpId="25"/>
      <p:bldP build="whole" bldLvl="1" animBg="1" rev="0" advAuto="0" spid="442" grpId="17"/>
      <p:bldP build="whole" bldLvl="1" animBg="1" rev="0" advAuto="0" spid="428" grpId="3"/>
      <p:bldP build="whole" bldLvl="1" animBg="1" rev="0" advAuto="0" spid="439" grpId="11"/>
      <p:bldP build="whole" bldLvl="1" animBg="1" rev="0" advAuto="0" spid="442" grpId="21"/>
      <p:bldP build="whole" bldLvl="1" animBg="1" rev="0" advAuto="0" spid="428" grpId="7"/>
      <p:bldP build="whole" bldLvl="1" animBg="1" rev="0" advAuto="0" spid="439" grpId="15"/>
      <p:bldP build="whole" bldLvl="1" animBg="1" rev="0" advAuto="0" spid="436" grpId="4"/>
      <p:bldP build="whole" bldLvl="1" animBg="1" rev="0" advAuto="0" spid="449" grpId="30"/>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9" name="图像" descr="图像"/>
          <p:cNvPicPr>
            <a:picLocks noChangeAspect="1"/>
          </p:cNvPicPr>
          <p:nvPr/>
        </p:nvPicPr>
        <p:blipFill>
          <a:blip r:embed="rId2">
            <a:extLst/>
          </a:blip>
          <a:stretch>
            <a:fillRect/>
          </a:stretch>
        </p:blipFill>
        <p:spPr>
          <a:xfrm>
            <a:off x="18846800" y="12080724"/>
            <a:ext cx="5188696" cy="1579169"/>
          </a:xfrm>
          <a:prstGeom prst="rect">
            <a:avLst/>
          </a:prstGeom>
          <a:ln w="12700">
            <a:miter lim="400000"/>
          </a:ln>
        </p:spPr>
      </p:pic>
      <p:sp>
        <p:nvSpPr>
          <p:cNvPr id="470"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pic>
        <p:nvPicPr>
          <p:cNvPr id="471" name="截屏2020-07-18 下午1.37.27.png" descr="截屏2020-07-18 下午1.37.27.png"/>
          <p:cNvPicPr>
            <a:picLocks noChangeAspect="1"/>
          </p:cNvPicPr>
          <p:nvPr/>
        </p:nvPicPr>
        <p:blipFill>
          <a:blip r:embed="rId3">
            <a:extLst/>
          </a:blip>
          <a:srcRect l="0" t="0" r="0" b="0"/>
          <a:stretch>
            <a:fillRect/>
          </a:stretch>
        </p:blipFill>
        <p:spPr>
          <a:xfrm>
            <a:off x="1313504" y="3064149"/>
            <a:ext cx="5188696" cy="4000923"/>
          </a:xfrm>
          <a:prstGeom prst="rect">
            <a:avLst/>
          </a:prstGeom>
          <a:ln w="12700">
            <a:miter lim="400000"/>
          </a:ln>
        </p:spPr>
      </p:pic>
      <p:pic>
        <p:nvPicPr>
          <p:cNvPr id="472" name="截屏2020-07-18 下午1.40.53.png" descr="截屏2020-07-18 下午1.40.53.png"/>
          <p:cNvPicPr>
            <a:picLocks noChangeAspect="1"/>
          </p:cNvPicPr>
          <p:nvPr/>
        </p:nvPicPr>
        <p:blipFill>
          <a:blip r:embed="rId4">
            <a:extLst/>
          </a:blip>
          <a:stretch>
            <a:fillRect/>
          </a:stretch>
        </p:blipFill>
        <p:spPr>
          <a:xfrm>
            <a:off x="17666208" y="2974180"/>
            <a:ext cx="5055550" cy="4180836"/>
          </a:xfrm>
          <a:prstGeom prst="rect">
            <a:avLst/>
          </a:prstGeom>
          <a:ln w="12700">
            <a:miter lim="400000"/>
          </a:ln>
        </p:spPr>
      </p:pic>
      <p:sp>
        <p:nvSpPr>
          <p:cNvPr id="473" name="正向传播与反向传播中特殊的运算结构"/>
          <p:cNvSpPr txBox="1"/>
          <p:nvPr/>
        </p:nvSpPr>
        <p:spPr>
          <a:xfrm>
            <a:off x="711592" y="899993"/>
            <a:ext cx="131095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6000">
                <a:solidFill>
                  <a:srgbClr val="0096FF"/>
                </a:solidFill>
                <a:latin typeface="Times New Roman"/>
                <a:ea typeface="Times New Roman"/>
                <a:cs typeface="Times New Roman"/>
                <a:sym typeface="Times New Roman"/>
              </a:defRPr>
            </a:lvl1pPr>
          </a:lstStyle>
          <a:p>
            <a:pPr>
              <a:defRPr>
                <a:latin typeface="+mn-lt"/>
                <a:ea typeface="+mn-ea"/>
                <a:cs typeface="+mn-cs"/>
                <a:sym typeface="Marker Felt"/>
              </a:defRPr>
            </a:pPr>
            <a:r>
              <a:rPr>
                <a:latin typeface="Times New Roman"/>
                <a:ea typeface="Times New Roman"/>
                <a:cs typeface="Times New Roman"/>
                <a:sym typeface="Times New Roman"/>
              </a:rPr>
              <a:t>正向传播与反向传播中特殊的运算结构</a:t>
            </a:r>
          </a:p>
        </p:txBody>
      </p:sp>
      <p:sp>
        <p:nvSpPr>
          <p:cNvPr id="474" name="-2"/>
          <p:cNvSpPr txBox="1"/>
          <p:nvPr/>
        </p:nvSpPr>
        <p:spPr>
          <a:xfrm>
            <a:off x="2047480" y="3333474"/>
            <a:ext cx="504689"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chemeClr val="accent2"/>
                </a:solidFill>
                <a:latin typeface="Times New Roman"/>
                <a:ea typeface="Times New Roman"/>
                <a:cs typeface="Times New Roman"/>
                <a:sym typeface="Times New Roman"/>
              </a:defRPr>
            </a:lvl1pPr>
          </a:lstStyle>
          <a:p>
            <a:pPr/>
            <a:r>
              <a:t>-2</a:t>
            </a:r>
          </a:p>
        </p:txBody>
      </p:sp>
      <p:sp>
        <p:nvSpPr>
          <p:cNvPr id="475" name="3"/>
          <p:cNvSpPr txBox="1"/>
          <p:nvPr/>
        </p:nvSpPr>
        <p:spPr>
          <a:xfrm>
            <a:off x="2155361" y="5536591"/>
            <a:ext cx="365126"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chemeClr val="accent2"/>
                </a:solidFill>
                <a:latin typeface="Times New Roman"/>
                <a:ea typeface="Times New Roman"/>
                <a:cs typeface="Times New Roman"/>
                <a:sym typeface="Times New Roman"/>
              </a:defRPr>
            </a:lvl1pPr>
          </a:lstStyle>
          <a:p>
            <a:pPr/>
            <a:r>
              <a:t>3</a:t>
            </a:r>
          </a:p>
        </p:txBody>
      </p:sp>
      <p:sp>
        <p:nvSpPr>
          <p:cNvPr id="476" name="3"/>
          <p:cNvSpPr txBox="1"/>
          <p:nvPr/>
        </p:nvSpPr>
        <p:spPr>
          <a:xfrm>
            <a:off x="4645962" y="4473967"/>
            <a:ext cx="365126" cy="5949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chemeClr val="accent2"/>
                </a:solidFill>
                <a:latin typeface="Times New Roman"/>
                <a:ea typeface="Times New Roman"/>
                <a:cs typeface="Times New Roman"/>
                <a:sym typeface="Times New Roman"/>
              </a:defRPr>
            </a:lvl1pPr>
          </a:lstStyle>
          <a:p>
            <a:pPr/>
            <a:r>
              <a:t>3</a:t>
            </a:r>
          </a:p>
        </p:txBody>
      </p:sp>
      <p:pic>
        <p:nvPicPr>
          <p:cNvPr id="477" name="截屏2020-07-20 上午11.13.19.png" descr="截屏2020-07-20 上午11.13.19.png"/>
          <p:cNvPicPr>
            <a:picLocks noChangeAspect="1"/>
          </p:cNvPicPr>
          <p:nvPr/>
        </p:nvPicPr>
        <p:blipFill>
          <a:blip r:embed="rId5">
            <a:extLst/>
          </a:blip>
          <a:stretch>
            <a:fillRect/>
          </a:stretch>
        </p:blipFill>
        <p:spPr>
          <a:xfrm>
            <a:off x="9507769" y="3013374"/>
            <a:ext cx="5214412" cy="4000848"/>
          </a:xfrm>
          <a:prstGeom prst="rect">
            <a:avLst/>
          </a:prstGeom>
          <a:ln w="12700">
            <a:miter lim="400000"/>
          </a:ln>
        </p:spPr>
      </p:pic>
      <p:sp>
        <p:nvSpPr>
          <p:cNvPr id="478" name="-2"/>
          <p:cNvSpPr txBox="1"/>
          <p:nvPr/>
        </p:nvSpPr>
        <p:spPr>
          <a:xfrm>
            <a:off x="10323024" y="3343100"/>
            <a:ext cx="504690" cy="5949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chemeClr val="accent2"/>
                </a:solidFill>
                <a:latin typeface="Times New Roman"/>
                <a:ea typeface="Times New Roman"/>
                <a:cs typeface="Times New Roman"/>
                <a:sym typeface="Times New Roman"/>
              </a:defRPr>
            </a:lvl1pPr>
          </a:lstStyle>
          <a:p>
            <a:pPr/>
            <a:r>
              <a:t>-2</a:t>
            </a:r>
          </a:p>
        </p:txBody>
      </p:sp>
      <p:sp>
        <p:nvSpPr>
          <p:cNvPr id="479" name="3"/>
          <p:cNvSpPr txBox="1"/>
          <p:nvPr/>
        </p:nvSpPr>
        <p:spPr>
          <a:xfrm>
            <a:off x="10430906" y="5546217"/>
            <a:ext cx="365126" cy="5949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chemeClr val="accent2"/>
                </a:solidFill>
                <a:latin typeface="Times New Roman"/>
                <a:ea typeface="Times New Roman"/>
                <a:cs typeface="Times New Roman"/>
                <a:sym typeface="Times New Roman"/>
              </a:defRPr>
            </a:lvl1pPr>
          </a:lstStyle>
          <a:p>
            <a:pPr/>
            <a:r>
              <a:t>3</a:t>
            </a:r>
          </a:p>
        </p:txBody>
      </p:sp>
      <p:sp>
        <p:nvSpPr>
          <p:cNvPr id="480" name="-2"/>
          <p:cNvSpPr txBox="1"/>
          <p:nvPr/>
        </p:nvSpPr>
        <p:spPr>
          <a:xfrm>
            <a:off x="12851725" y="4483594"/>
            <a:ext cx="504690"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chemeClr val="accent2"/>
                </a:solidFill>
                <a:latin typeface="Times New Roman"/>
                <a:ea typeface="Times New Roman"/>
                <a:cs typeface="Times New Roman"/>
                <a:sym typeface="Times New Roman"/>
              </a:defRPr>
            </a:lvl1pPr>
          </a:lstStyle>
          <a:p>
            <a:pPr/>
            <a:r>
              <a:t>-2</a:t>
            </a:r>
          </a:p>
        </p:txBody>
      </p:sp>
      <p:sp>
        <p:nvSpPr>
          <p:cNvPr id="481" name="线条"/>
          <p:cNvSpPr/>
          <p:nvPr/>
        </p:nvSpPr>
        <p:spPr>
          <a:xfrm flipH="1">
            <a:off x="4324124" y="5328025"/>
            <a:ext cx="1084461" cy="1"/>
          </a:xfrm>
          <a:prstGeom prst="line">
            <a:avLst/>
          </a:prstGeom>
          <a:ln w="76200">
            <a:solidFill>
              <a:srgbClr val="FF2600"/>
            </a:solidFill>
            <a:miter lim="400000"/>
            <a:tailEnd type="stealth"/>
          </a:ln>
        </p:spPr>
        <p:txBody>
          <a:bodyPr lIns="71437" tIns="71437" rIns="71437" bIns="71437" anchor="ctr"/>
          <a:lstStyle/>
          <a:p>
            <a:pPr>
              <a:defRPr sz="5000">
                <a:solidFill>
                  <a:srgbClr val="858585"/>
                </a:solidFill>
              </a:defRPr>
            </a:pPr>
          </a:p>
        </p:txBody>
      </p:sp>
      <p:sp>
        <p:nvSpPr>
          <p:cNvPr id="482" name="线条"/>
          <p:cNvSpPr/>
          <p:nvPr/>
        </p:nvSpPr>
        <p:spPr>
          <a:xfrm flipH="1">
            <a:off x="12509079" y="5264525"/>
            <a:ext cx="1189982" cy="1"/>
          </a:xfrm>
          <a:prstGeom prst="line">
            <a:avLst/>
          </a:prstGeom>
          <a:ln w="76200">
            <a:solidFill>
              <a:srgbClr val="FF2600"/>
            </a:solidFill>
            <a:miter lim="400000"/>
            <a:tailEnd type="stealth"/>
          </a:ln>
        </p:spPr>
        <p:txBody>
          <a:bodyPr lIns="71437" tIns="71437" rIns="71437" bIns="71437" anchor="ctr"/>
          <a:lstStyle/>
          <a:p>
            <a:pPr>
              <a:defRPr sz="5000">
                <a:solidFill>
                  <a:srgbClr val="858585"/>
                </a:solidFill>
              </a:defRPr>
            </a:pPr>
          </a:p>
        </p:txBody>
      </p:sp>
      <p:sp>
        <p:nvSpPr>
          <p:cNvPr id="483" name="0.2"/>
          <p:cNvSpPr txBox="1"/>
          <p:nvPr/>
        </p:nvSpPr>
        <p:spPr>
          <a:xfrm>
            <a:off x="12794341" y="5266267"/>
            <a:ext cx="679451" cy="5949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rgbClr val="FF2600"/>
                </a:solidFill>
                <a:latin typeface="Times New Roman"/>
                <a:ea typeface="Times New Roman"/>
                <a:cs typeface="Times New Roman"/>
                <a:sym typeface="Times New Roman"/>
              </a:defRPr>
            </a:lvl1pPr>
          </a:lstStyle>
          <a:p>
            <a:pPr/>
            <a:r>
              <a:t>0.2</a:t>
            </a:r>
          </a:p>
        </p:txBody>
      </p:sp>
      <p:sp>
        <p:nvSpPr>
          <p:cNvPr id="484" name="0.2"/>
          <p:cNvSpPr txBox="1"/>
          <p:nvPr/>
        </p:nvSpPr>
        <p:spPr>
          <a:xfrm>
            <a:off x="4526629" y="5307991"/>
            <a:ext cx="679451"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rgbClr val="FF2600"/>
                </a:solidFill>
                <a:latin typeface="Times New Roman"/>
                <a:ea typeface="Times New Roman"/>
                <a:cs typeface="Times New Roman"/>
                <a:sym typeface="Times New Roman"/>
              </a:defRPr>
            </a:lvl1pPr>
          </a:lstStyle>
          <a:p>
            <a:pPr/>
            <a:r>
              <a:t>0.2</a:t>
            </a:r>
          </a:p>
        </p:txBody>
      </p:sp>
      <p:sp>
        <p:nvSpPr>
          <p:cNvPr id="485" name="0.2"/>
          <p:cNvSpPr txBox="1"/>
          <p:nvPr/>
        </p:nvSpPr>
        <p:spPr>
          <a:xfrm>
            <a:off x="1998199" y="6106460"/>
            <a:ext cx="679451"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rgbClr val="FF2600"/>
                </a:solidFill>
                <a:latin typeface="Times New Roman"/>
                <a:ea typeface="Times New Roman"/>
                <a:cs typeface="Times New Roman"/>
                <a:sym typeface="Times New Roman"/>
              </a:defRPr>
            </a:lvl1pPr>
          </a:lstStyle>
          <a:p>
            <a:pPr/>
            <a:r>
              <a:t>0.2</a:t>
            </a:r>
          </a:p>
        </p:txBody>
      </p:sp>
      <p:sp>
        <p:nvSpPr>
          <p:cNvPr id="486" name="0.2"/>
          <p:cNvSpPr txBox="1"/>
          <p:nvPr/>
        </p:nvSpPr>
        <p:spPr>
          <a:xfrm>
            <a:off x="10273744" y="3846411"/>
            <a:ext cx="679451"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rgbClr val="FF2600"/>
                </a:solidFill>
                <a:latin typeface="Times New Roman"/>
                <a:ea typeface="Times New Roman"/>
                <a:cs typeface="Times New Roman"/>
                <a:sym typeface="Times New Roman"/>
              </a:defRPr>
            </a:lvl1pPr>
          </a:lstStyle>
          <a:p>
            <a:pPr/>
            <a:r>
              <a:t>0.2</a:t>
            </a:r>
          </a:p>
        </p:txBody>
      </p:sp>
      <p:sp>
        <p:nvSpPr>
          <p:cNvPr id="487" name="0"/>
          <p:cNvSpPr txBox="1"/>
          <p:nvPr/>
        </p:nvSpPr>
        <p:spPr>
          <a:xfrm>
            <a:off x="10430906" y="6055660"/>
            <a:ext cx="365126"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rgbClr val="FF2600"/>
                </a:solidFill>
                <a:latin typeface="Times New Roman"/>
                <a:ea typeface="Times New Roman"/>
                <a:cs typeface="Times New Roman"/>
                <a:sym typeface="Times New Roman"/>
              </a:defRPr>
            </a:lvl1pPr>
          </a:lstStyle>
          <a:p>
            <a:pPr/>
            <a:r>
              <a:t>0</a:t>
            </a:r>
          </a:p>
        </p:txBody>
      </p:sp>
      <p:sp>
        <p:nvSpPr>
          <p:cNvPr id="488" name="0"/>
          <p:cNvSpPr txBox="1"/>
          <p:nvPr/>
        </p:nvSpPr>
        <p:spPr>
          <a:xfrm>
            <a:off x="2117261" y="3910508"/>
            <a:ext cx="365126"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rgbClr val="FF2600"/>
                </a:solidFill>
                <a:latin typeface="Times New Roman"/>
                <a:ea typeface="Times New Roman"/>
                <a:cs typeface="Times New Roman"/>
                <a:sym typeface="Times New Roman"/>
              </a:defRPr>
            </a:lvl1pPr>
          </a:lstStyle>
          <a:p>
            <a:pPr/>
            <a:r>
              <a:t>0</a:t>
            </a:r>
          </a:p>
        </p:txBody>
      </p:sp>
      <p:sp>
        <p:nvSpPr>
          <p:cNvPr id="489" name="线条"/>
          <p:cNvSpPr/>
          <p:nvPr/>
        </p:nvSpPr>
        <p:spPr>
          <a:xfrm flipH="1">
            <a:off x="19598993" y="4662366"/>
            <a:ext cx="802618" cy="480494"/>
          </a:xfrm>
          <a:prstGeom prst="line">
            <a:avLst/>
          </a:prstGeom>
          <a:ln w="76200">
            <a:solidFill>
              <a:srgbClr val="FF2600"/>
            </a:solidFill>
            <a:miter lim="400000"/>
            <a:tailEnd type="stealth"/>
          </a:ln>
        </p:spPr>
        <p:txBody>
          <a:bodyPr lIns="71437" tIns="71437" rIns="71437" bIns="71437" anchor="ctr"/>
          <a:lstStyle/>
          <a:p>
            <a:pPr>
              <a:defRPr sz="5000">
                <a:solidFill>
                  <a:srgbClr val="858585"/>
                </a:solidFill>
              </a:defRPr>
            </a:pPr>
          </a:p>
        </p:txBody>
      </p:sp>
      <p:sp>
        <p:nvSpPr>
          <p:cNvPr id="490" name="线条"/>
          <p:cNvSpPr/>
          <p:nvPr/>
        </p:nvSpPr>
        <p:spPr>
          <a:xfrm flipH="1" flipV="1">
            <a:off x="19598993" y="5439836"/>
            <a:ext cx="802412" cy="492445"/>
          </a:xfrm>
          <a:prstGeom prst="line">
            <a:avLst/>
          </a:prstGeom>
          <a:ln w="76200">
            <a:solidFill>
              <a:srgbClr val="FF2600"/>
            </a:solidFill>
            <a:miter lim="400000"/>
            <a:tailEnd type="stealth"/>
          </a:ln>
        </p:spPr>
        <p:txBody>
          <a:bodyPr lIns="71437" tIns="71437" rIns="71437" bIns="71437" anchor="ctr"/>
          <a:lstStyle/>
          <a:p>
            <a:pPr>
              <a:defRPr sz="5000">
                <a:solidFill>
                  <a:srgbClr val="858585"/>
                </a:solidFill>
              </a:defRPr>
            </a:pPr>
          </a:p>
        </p:txBody>
      </p:sp>
      <p:sp>
        <p:nvSpPr>
          <p:cNvPr id="491" name="+"/>
          <p:cNvSpPr txBox="1"/>
          <p:nvPr/>
        </p:nvSpPr>
        <p:spPr>
          <a:xfrm>
            <a:off x="19845591" y="4827194"/>
            <a:ext cx="560835" cy="92546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FF2600"/>
                </a:solidFill>
                <a:latin typeface="Times New Roman"/>
                <a:ea typeface="Times New Roman"/>
                <a:cs typeface="Times New Roman"/>
                <a:sym typeface="Times New Roman"/>
              </a:defRPr>
            </a:lvl1pPr>
          </a:lstStyle>
          <a:p>
            <a:pPr/>
            <a:r>
              <a:t>+</a:t>
            </a:r>
          </a:p>
        </p:txBody>
      </p:sp>
      <p:sp>
        <p:nvSpPr>
          <p:cNvPr id="492" name="(a)"/>
          <p:cNvSpPr txBox="1"/>
          <p:nvPr/>
        </p:nvSpPr>
        <p:spPr>
          <a:xfrm>
            <a:off x="3212195" y="7153477"/>
            <a:ext cx="944910" cy="92546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Times New Roman"/>
                <a:ea typeface="Times New Roman"/>
                <a:cs typeface="Times New Roman"/>
                <a:sym typeface="Times New Roman"/>
              </a:defRPr>
            </a:lvl1pPr>
          </a:lstStyle>
          <a:p>
            <a:pPr/>
            <a:r>
              <a:t>(a)</a:t>
            </a:r>
          </a:p>
        </p:txBody>
      </p:sp>
      <p:sp>
        <p:nvSpPr>
          <p:cNvPr id="493" name="(b)"/>
          <p:cNvSpPr txBox="1"/>
          <p:nvPr/>
        </p:nvSpPr>
        <p:spPr>
          <a:xfrm>
            <a:off x="11699577" y="7153477"/>
            <a:ext cx="984846" cy="92546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Times New Roman"/>
                <a:ea typeface="Times New Roman"/>
                <a:cs typeface="Times New Roman"/>
                <a:sym typeface="Times New Roman"/>
              </a:defRPr>
            </a:lvl1pPr>
          </a:lstStyle>
          <a:p>
            <a:pPr/>
            <a:r>
              <a:t>(b)</a:t>
            </a:r>
          </a:p>
        </p:txBody>
      </p:sp>
      <p:sp>
        <p:nvSpPr>
          <p:cNvPr id="494" name="(c)"/>
          <p:cNvSpPr txBox="1"/>
          <p:nvPr/>
        </p:nvSpPr>
        <p:spPr>
          <a:xfrm>
            <a:off x="19772329" y="7137221"/>
            <a:ext cx="944911" cy="92546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Times New Roman"/>
                <a:ea typeface="Times New Roman"/>
                <a:cs typeface="Times New Roman"/>
                <a:sym typeface="Times New Roman"/>
              </a:defRPr>
            </a:lvl1pPr>
          </a:lstStyle>
          <a:p>
            <a:pPr/>
            <a:r>
              <a:t>(c)</a:t>
            </a:r>
          </a:p>
        </p:txBody>
      </p:sp>
      <p:sp>
        <p:nvSpPr>
          <p:cNvPr id="495" name="Max和Min函数所在节点的本地梯度，如果参与后续运算，则本地梯度为1，否则为0。图c所示情况，上游梯度为两个方向上的上有梯度相加。"/>
          <p:cNvSpPr txBox="1"/>
          <p:nvPr/>
        </p:nvSpPr>
        <p:spPr>
          <a:xfrm>
            <a:off x="544752" y="9028138"/>
            <a:ext cx="23140447" cy="187057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a:defRPr sz="4800"/>
            </a:pPr>
            <a:r>
              <a:rPr>
                <a:latin typeface="Times New Roman"/>
                <a:ea typeface="Times New Roman"/>
                <a:cs typeface="Times New Roman"/>
                <a:sym typeface="Times New Roman"/>
              </a:rPr>
              <a:t>Max</a:t>
            </a:r>
            <a:r>
              <a:t>和</a:t>
            </a:r>
            <a:r>
              <a:rPr>
                <a:latin typeface="Times New Roman"/>
                <a:ea typeface="Times New Roman"/>
                <a:cs typeface="Times New Roman"/>
                <a:sym typeface="Times New Roman"/>
              </a:rPr>
              <a:t>Min</a:t>
            </a:r>
            <a:r>
              <a:t>函数所在节点的本地梯度，如果参与后续运算，则本地梯度为</a:t>
            </a:r>
            <a:r>
              <a:rPr>
                <a:latin typeface="Times New Roman"/>
                <a:ea typeface="Times New Roman"/>
                <a:cs typeface="Times New Roman"/>
                <a:sym typeface="Times New Roman"/>
              </a:rPr>
              <a:t>1</a:t>
            </a:r>
            <a:r>
              <a:t>，否则为</a:t>
            </a:r>
            <a:r>
              <a:rPr>
                <a:latin typeface="Times New Roman"/>
                <a:ea typeface="Times New Roman"/>
                <a:cs typeface="Times New Roman"/>
                <a:sym typeface="Times New Roman"/>
              </a:rPr>
              <a:t>0。</a:t>
            </a:r>
            <a:r>
              <a:t>图</a:t>
            </a:r>
            <a:r>
              <a:rPr>
                <a:latin typeface="Times New Roman"/>
                <a:ea typeface="Times New Roman"/>
                <a:cs typeface="Times New Roman"/>
                <a:sym typeface="Times New Roman"/>
              </a:rPr>
              <a:t>c</a:t>
            </a:r>
            <a:r>
              <a:t>所示情况，上游梯度为两个方向上的上有梯度相加。</a:t>
            </a:r>
          </a:p>
        </p:txBody>
      </p:sp>
      <p:sp>
        <p:nvSpPr>
          <p:cNvPr id="496"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4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4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4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4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48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el" backwards="0">
                                    <p:tmAbs val="0"/>
                                  </p:iterate>
                                  <p:childTnLst>
                                    <p:set>
                                      <p:cBhvr>
                                        <p:cTn id="42" fill="hold"/>
                                        <p:tgtEl>
                                          <p:spTgt spid="4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1" fill="hold">
                                  <p:stCondLst>
                                    <p:cond delay="0"/>
                                  </p:stCondLst>
                                  <p:iterate type="el" backwards="0">
                                    <p:tmAbs val="0"/>
                                  </p:iterate>
                                  <p:childTnLst>
                                    <p:set>
                                      <p:cBhvr>
                                        <p:cTn id="46" fill="hold"/>
                                        <p:tgtEl>
                                          <p:spTgt spid="47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2" fill="hold">
                                  <p:stCondLst>
                                    <p:cond delay="0"/>
                                  </p:stCondLst>
                                  <p:iterate type="el" backwards="0">
                                    <p:tmAbs val="0"/>
                                  </p:iterate>
                                  <p:childTnLst>
                                    <p:set>
                                      <p:cBhvr>
                                        <p:cTn id="50" fill="hold"/>
                                        <p:tgtEl>
                                          <p:spTgt spid="48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0" presetID="1" grpId="13" fill="hold">
                                  <p:stCondLst>
                                    <p:cond delay="0"/>
                                  </p:stCondLst>
                                  <p:iterate type="el" backwards="0">
                                    <p:tmAbs val="0"/>
                                  </p:iterate>
                                  <p:childTnLst>
                                    <p:set>
                                      <p:cBhvr>
                                        <p:cTn id="54" fill="hold"/>
                                        <p:tgtEl>
                                          <p:spTgt spid="48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Class="entr" nodeType="clickEffect" presetSubtype="0" presetID="1" grpId="14" fill="hold">
                                  <p:stCondLst>
                                    <p:cond delay="0"/>
                                  </p:stCondLst>
                                  <p:iterate type="el" backwards="0">
                                    <p:tmAbs val="0"/>
                                  </p:iterate>
                                  <p:childTnLst>
                                    <p:set>
                                      <p:cBhvr>
                                        <p:cTn id="58" fill="hold"/>
                                        <p:tgtEl>
                                          <p:spTgt spid="4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0" presetID="1" grpId="15" fill="hold">
                                  <p:stCondLst>
                                    <p:cond delay="0"/>
                                  </p:stCondLst>
                                  <p:iterate type="el" backwards="0">
                                    <p:tmAbs val="0"/>
                                  </p:iterate>
                                  <p:childTnLst>
                                    <p:set>
                                      <p:cBhvr>
                                        <p:cTn id="62" fill="hold"/>
                                        <p:tgtEl>
                                          <p:spTgt spid="48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Class="entr" nodeType="clickEffect" presetSubtype="0" presetID="1" grpId="16" fill="hold">
                                  <p:stCondLst>
                                    <p:cond delay="0"/>
                                  </p:stCondLst>
                                  <p:iterate type="el" backwards="0">
                                    <p:tmAbs val="0"/>
                                  </p:iterate>
                                  <p:childTnLst>
                                    <p:set>
                                      <p:cBhvr>
                                        <p:cTn id="66" fill="hold"/>
                                        <p:tgtEl>
                                          <p:spTgt spid="47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Class="entr" nodeType="clickEffect" presetSubtype="0" presetID="1" grpId="17" fill="hold">
                                  <p:stCondLst>
                                    <p:cond delay="0"/>
                                  </p:stCondLst>
                                  <p:iterate type="el" backwards="0">
                                    <p:tmAbs val="0"/>
                                  </p:iterate>
                                  <p:childTnLst>
                                    <p:set>
                                      <p:cBhvr>
                                        <p:cTn id="70" fill="hold"/>
                                        <p:tgtEl>
                                          <p:spTgt spid="48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Class="entr" nodeType="clickEffect" presetSubtype="0" presetID="1" grpId="18" fill="hold">
                                  <p:stCondLst>
                                    <p:cond delay="0"/>
                                  </p:stCondLst>
                                  <p:iterate type="el" backwards="0">
                                    <p:tmAbs val="0"/>
                                  </p:iterate>
                                  <p:childTnLst>
                                    <p:set>
                                      <p:cBhvr>
                                        <p:cTn id="74" fill="hold"/>
                                        <p:tgtEl>
                                          <p:spTgt spid="49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Class="entr" nodeType="clickEffect" presetSubtype="0" presetID="1" grpId="19" fill="hold">
                                  <p:stCondLst>
                                    <p:cond delay="0"/>
                                  </p:stCondLst>
                                  <p:iterate type="el" backwards="0">
                                    <p:tmAbs val="0"/>
                                  </p:iterate>
                                  <p:childTnLst>
                                    <p:set>
                                      <p:cBhvr>
                                        <p:cTn id="78" fill="hold"/>
                                        <p:tgtEl>
                                          <p:spTgt spid="47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Class="entr" nodeType="clickEffect" presetSubtype="0" presetID="1" grpId="20" fill="hold">
                                  <p:stCondLst>
                                    <p:cond delay="0"/>
                                  </p:stCondLst>
                                  <p:iterate type="el" backwards="0">
                                    <p:tmAbs val="0"/>
                                  </p:iterate>
                                  <p:childTnLst>
                                    <p:set>
                                      <p:cBhvr>
                                        <p:cTn id="82" fill="hold"/>
                                        <p:tgtEl>
                                          <p:spTgt spid="49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Class="entr" nodeType="clickEffect" presetSubtype="0" presetID="1" grpId="21" fill="hold">
                                  <p:stCondLst>
                                    <p:cond delay="0"/>
                                  </p:stCondLst>
                                  <p:iterate type="el" backwards="0">
                                    <p:tmAbs val="0"/>
                                  </p:iterate>
                                  <p:childTnLst>
                                    <p:set>
                                      <p:cBhvr>
                                        <p:cTn id="86" fill="hold"/>
                                        <p:tgtEl>
                                          <p:spTgt spid="48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Class="entr" nodeType="clickEffect" presetSubtype="0" presetID="1" grpId="22" fill="hold">
                                  <p:stCondLst>
                                    <p:cond delay="0"/>
                                  </p:stCondLst>
                                  <p:iterate type="el" backwards="0">
                                    <p:tmAbs val="0"/>
                                  </p:iterate>
                                  <p:childTnLst>
                                    <p:set>
                                      <p:cBhvr>
                                        <p:cTn id="90" fill="hold"/>
                                        <p:tgtEl>
                                          <p:spTgt spid="49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Class="entr" nodeType="clickEffect" presetSubtype="0" presetID="1" grpId="23" fill="hold">
                                  <p:stCondLst>
                                    <p:cond delay="0"/>
                                  </p:stCondLst>
                                  <p:iterate type="el" backwards="0">
                                    <p:tmAbs val="0"/>
                                  </p:iterate>
                                  <p:childTnLst>
                                    <p:set>
                                      <p:cBhvr>
                                        <p:cTn id="94" fill="hold"/>
                                        <p:tgtEl>
                                          <p:spTgt spid="49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Class="entr" nodeType="clickEffect" presetSubtype="0" presetID="1" grpId="24" fill="hold">
                                  <p:stCondLst>
                                    <p:cond delay="0"/>
                                  </p:stCondLst>
                                  <p:iterate type="el" backwards="0">
                                    <p:tmAbs val="0"/>
                                  </p:iterate>
                                  <p:childTnLst>
                                    <p:set>
                                      <p:cBhvr>
                                        <p:cTn id="98" fill="hold"/>
                                        <p:tgtEl>
                                          <p:spTgt spid="4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2" grpId="2"/>
      <p:bldP build="whole" bldLvl="1" animBg="1" rev="0" advAuto="0" spid="476" grpId="4"/>
      <p:bldP build="whole" bldLvl="1" animBg="1" rev="0" advAuto="0" spid="481" grpId="6"/>
      <p:bldP build="whole" bldLvl="1" animBg="1" rev="0" advAuto="0" spid="475" grpId="5"/>
      <p:bldP build="whole" bldLvl="1" animBg="1" rev="0" advAuto="0" spid="483" grpId="15"/>
      <p:bldP build="whole" bldLvl="1" animBg="1" rev="0" advAuto="0" spid="474" grpId="3"/>
      <p:bldP build="whole" bldLvl="1" animBg="1" rev="0" advAuto="0" spid="482" grpId="14"/>
      <p:bldP build="whole" bldLvl="1" animBg="1" rev="0" advAuto="0" spid="493" grpId="18"/>
      <p:bldP build="whole" bldLvl="1" animBg="1" rev="0" advAuto="0" spid="494" grpId="20"/>
      <p:bldP build="whole" bldLvl="1" animBg="1" rev="0" advAuto="0" spid="495" grpId="24"/>
      <p:bldP build="whole" bldLvl="1" animBg="1" rev="0" advAuto="0" spid="480" grpId="13"/>
      <p:bldP build="whole" bldLvl="1" animBg="1" rev="0" advAuto="0" spid="471" grpId="1"/>
      <p:bldP build="whole" bldLvl="1" animBg="1" rev="0" advAuto="0" spid="477" grpId="10"/>
      <p:bldP build="whole" bldLvl="1" animBg="1" rev="0" advAuto="0" spid="488" grpId="8"/>
      <p:bldP build="whole" bldLvl="1" animBg="1" rev="0" advAuto="0" spid="478" grpId="11"/>
      <p:bldP build="whole" bldLvl="1" animBg="1" rev="0" advAuto="0" spid="479" grpId="16"/>
      <p:bldP build="whole" bldLvl="1" animBg="1" rev="0" advAuto="0" spid="491" grpId="22"/>
      <p:bldP build="whole" bldLvl="1" animBg="1" rev="0" advAuto="0" spid="490" grpId="23"/>
      <p:bldP build="whole" bldLvl="1" animBg="1" rev="0" advAuto="0" spid="489" grpId="21"/>
      <p:bldP build="whole" bldLvl="1" animBg="1" rev="0" advAuto="0" spid="486" grpId="12"/>
      <p:bldP build="whole" bldLvl="1" animBg="1" rev="0" advAuto="0" spid="485" grpId="9"/>
      <p:bldP build="whole" bldLvl="1" animBg="1" rev="0" advAuto="0" spid="487" grpId="17"/>
      <p:bldP build="whole" bldLvl="1" animBg="1" rev="0" advAuto="0" spid="484" grpId="7"/>
      <p:bldP build="whole" bldLvl="1" animBg="1" rev="0" advAuto="0" spid="472" grpId="19"/>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7" name="图像" descr="图像"/>
          <p:cNvPicPr>
            <a:picLocks noChangeAspect="1"/>
          </p:cNvPicPr>
          <p:nvPr/>
        </p:nvPicPr>
        <p:blipFill>
          <a:blip r:embed="rId3">
            <a:extLst/>
          </a:blip>
          <a:stretch>
            <a:fillRect/>
          </a:stretch>
        </p:blipFill>
        <p:spPr>
          <a:xfrm>
            <a:off x="18846800" y="12080724"/>
            <a:ext cx="5188696" cy="1579169"/>
          </a:xfrm>
          <a:prstGeom prst="rect">
            <a:avLst/>
          </a:prstGeom>
          <a:ln w="12700">
            <a:miter lim="400000"/>
          </a:ln>
        </p:spPr>
      </p:pic>
      <p:sp>
        <p:nvSpPr>
          <p:cNvPr id="128"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sp>
        <p:nvSpPr>
          <p:cNvPr id="129" name="BP神经网络理论基础"/>
          <p:cNvSpPr txBox="1"/>
          <p:nvPr>
            <p:ph type="ctrTitle"/>
          </p:nvPr>
        </p:nvSpPr>
        <p:spPr>
          <a:xfrm>
            <a:off x="1175246" y="1413271"/>
            <a:ext cx="22033508" cy="5225258"/>
          </a:xfrm>
          <a:prstGeom prst="rect">
            <a:avLst/>
          </a:prstGeom>
        </p:spPr>
        <p:txBody>
          <a:bodyPr/>
          <a:lstStyle/>
          <a:p>
            <a:pPr>
              <a:defRPr sz="14000">
                <a:solidFill>
                  <a:srgbClr val="0096FF"/>
                </a:solidFill>
              </a:defRPr>
            </a:pPr>
            <a:r>
              <a:rPr>
                <a:latin typeface="Times New Roman"/>
                <a:ea typeface="Times New Roman"/>
                <a:cs typeface="Times New Roman"/>
                <a:sym typeface="Times New Roman"/>
              </a:rPr>
              <a:t>BP</a:t>
            </a:r>
            <a:r>
              <a:t>神经网络理论基础</a:t>
            </a:r>
          </a:p>
        </p:txBody>
      </p:sp>
      <p:sp>
        <p:nvSpPr>
          <p:cNvPr id="130"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8" name="截屏2020-07-20 下午1.32.34.png" descr="截屏2020-07-20 下午1.32.34.png"/>
          <p:cNvPicPr>
            <a:picLocks noChangeAspect="1"/>
          </p:cNvPicPr>
          <p:nvPr/>
        </p:nvPicPr>
        <p:blipFill>
          <a:blip r:embed="rId2">
            <a:extLst/>
          </a:blip>
          <a:stretch>
            <a:fillRect/>
          </a:stretch>
        </p:blipFill>
        <p:spPr>
          <a:xfrm>
            <a:off x="14281387" y="2487024"/>
            <a:ext cx="8973093" cy="5780420"/>
          </a:xfrm>
          <a:prstGeom prst="rect">
            <a:avLst/>
          </a:prstGeom>
          <a:ln w="12700">
            <a:miter lim="400000"/>
          </a:ln>
        </p:spPr>
      </p:pic>
      <p:pic>
        <p:nvPicPr>
          <p:cNvPr id="499" name="图像" descr="图像"/>
          <p:cNvPicPr>
            <a:picLocks noChangeAspect="1"/>
          </p:cNvPicPr>
          <p:nvPr/>
        </p:nvPicPr>
        <p:blipFill>
          <a:blip r:embed="rId3">
            <a:extLst/>
          </a:blip>
          <a:stretch>
            <a:fillRect/>
          </a:stretch>
        </p:blipFill>
        <p:spPr>
          <a:xfrm>
            <a:off x="18846800" y="12080724"/>
            <a:ext cx="5188696" cy="1579169"/>
          </a:xfrm>
          <a:prstGeom prst="rect">
            <a:avLst/>
          </a:prstGeom>
          <a:ln w="12700">
            <a:miter lim="400000"/>
          </a:ln>
        </p:spPr>
      </p:pic>
      <p:sp>
        <p:nvSpPr>
          <p:cNvPr id="500"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sp>
        <p:nvSpPr>
          <p:cNvPr id="501" name="图解法讲解正向传播与反向传播"/>
          <p:cNvSpPr txBox="1"/>
          <p:nvPr/>
        </p:nvSpPr>
        <p:spPr>
          <a:xfrm>
            <a:off x="1054492" y="899993"/>
            <a:ext cx="108235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96FF"/>
                </a:solidFill>
              </a:defRPr>
            </a:pPr>
            <a:r>
              <a:rPr>
                <a:latin typeface="Times New Roman"/>
                <a:ea typeface="Times New Roman"/>
                <a:cs typeface="Times New Roman"/>
                <a:sym typeface="Times New Roman"/>
              </a:rPr>
              <a:t>图解法讲解</a:t>
            </a:r>
            <a:r>
              <a:rPr>
                <a:latin typeface="Times New Roman"/>
                <a:ea typeface="Times New Roman"/>
                <a:cs typeface="Times New Roman"/>
                <a:sym typeface="Times New Roman"/>
              </a:rPr>
              <a:t>正向传播与反向传播</a:t>
            </a:r>
          </a:p>
        </p:txBody>
      </p:sp>
      <p:sp>
        <p:nvSpPr>
          <p:cNvPr id="502" name="例3"/>
          <p:cNvSpPr txBox="1"/>
          <p:nvPr/>
        </p:nvSpPr>
        <p:spPr>
          <a:xfrm>
            <a:off x="1147093" y="2403811"/>
            <a:ext cx="5018447" cy="993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a:defRPr sz="4800"/>
            </a:pPr>
            <a:r>
              <a:t>例</a:t>
            </a:r>
            <a:r>
              <a:rPr>
                <a:latin typeface="Times New Roman"/>
                <a:ea typeface="Times New Roman"/>
                <a:cs typeface="Times New Roman"/>
                <a:sym typeface="Times New Roman"/>
              </a:rPr>
              <a:t>3</a:t>
            </a:r>
          </a:p>
        </p:txBody>
      </p:sp>
      <p:pic>
        <p:nvPicPr>
          <p:cNvPr id="503" name="截屏2020-07-20 下午1.14.18.png" descr="截屏2020-07-20 下午1.14.18.png"/>
          <p:cNvPicPr>
            <a:picLocks noChangeAspect="1"/>
          </p:cNvPicPr>
          <p:nvPr/>
        </p:nvPicPr>
        <p:blipFill>
          <a:blip r:embed="rId4">
            <a:extLst/>
          </a:blip>
          <a:stretch>
            <a:fillRect/>
          </a:stretch>
        </p:blipFill>
        <p:spPr>
          <a:xfrm>
            <a:off x="2184712" y="3038808"/>
            <a:ext cx="5985240" cy="1407295"/>
          </a:xfrm>
          <a:prstGeom prst="rect">
            <a:avLst/>
          </a:prstGeom>
          <a:ln w="12700">
            <a:miter lim="400000"/>
          </a:ln>
        </p:spPr>
      </p:pic>
      <p:pic>
        <p:nvPicPr>
          <p:cNvPr id="504" name="截屏2020-07-20 下午1.19.25.png" descr="截屏2020-07-20 下午1.19.25.png"/>
          <p:cNvPicPr>
            <a:picLocks noChangeAspect="1"/>
          </p:cNvPicPr>
          <p:nvPr/>
        </p:nvPicPr>
        <p:blipFill>
          <a:blip r:embed="rId5">
            <a:extLst/>
          </a:blip>
          <a:stretch>
            <a:fillRect/>
          </a:stretch>
        </p:blipFill>
        <p:spPr>
          <a:xfrm>
            <a:off x="15479946" y="2854586"/>
            <a:ext cx="1801230" cy="763507"/>
          </a:xfrm>
          <a:prstGeom prst="rect">
            <a:avLst/>
          </a:prstGeom>
          <a:ln w="12700">
            <a:miter lim="400000"/>
          </a:ln>
        </p:spPr>
      </p:pic>
      <p:sp>
        <p:nvSpPr>
          <p:cNvPr id="505" name="q"/>
          <p:cNvSpPr txBox="1"/>
          <p:nvPr/>
        </p:nvSpPr>
        <p:spPr>
          <a:xfrm>
            <a:off x="17921234" y="3953161"/>
            <a:ext cx="409576" cy="7181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chemeClr val="accent2"/>
                </a:solidFill>
                <a:latin typeface="Times New Roman"/>
                <a:ea typeface="Times New Roman"/>
                <a:cs typeface="Times New Roman"/>
                <a:sym typeface="Times New Roman"/>
              </a:defRPr>
            </a:lvl1pPr>
          </a:lstStyle>
          <a:p>
            <a:pPr/>
            <a:r>
              <a:t>q</a:t>
            </a:r>
          </a:p>
        </p:txBody>
      </p:sp>
      <p:pic>
        <p:nvPicPr>
          <p:cNvPr id="506" name="截屏2020-07-20 下午1.24.41.png" descr="截屏2020-07-20 下午1.24.41.png"/>
          <p:cNvPicPr>
            <a:picLocks noChangeAspect="1"/>
          </p:cNvPicPr>
          <p:nvPr/>
        </p:nvPicPr>
        <p:blipFill>
          <a:blip r:embed="rId6">
            <a:extLst/>
          </a:blip>
          <a:stretch>
            <a:fillRect/>
          </a:stretch>
        </p:blipFill>
        <p:spPr>
          <a:xfrm>
            <a:off x="15550159" y="5866460"/>
            <a:ext cx="898459" cy="892176"/>
          </a:xfrm>
          <a:prstGeom prst="rect">
            <a:avLst/>
          </a:prstGeom>
          <a:ln w="12700">
            <a:miter lim="400000"/>
          </a:ln>
        </p:spPr>
      </p:pic>
      <p:pic>
        <p:nvPicPr>
          <p:cNvPr id="507" name="截屏2020-07-20 下午1.29.04.png" descr="截屏2020-07-20 下午1.29.04.png"/>
          <p:cNvPicPr>
            <a:picLocks noChangeAspect="1"/>
          </p:cNvPicPr>
          <p:nvPr/>
        </p:nvPicPr>
        <p:blipFill>
          <a:blip r:embed="rId7">
            <a:extLst/>
          </a:blip>
          <a:stretch>
            <a:fillRect/>
          </a:stretch>
        </p:blipFill>
        <p:spPr>
          <a:xfrm>
            <a:off x="1850906" y="6270318"/>
            <a:ext cx="4875525" cy="747581"/>
          </a:xfrm>
          <a:prstGeom prst="rect">
            <a:avLst/>
          </a:prstGeom>
          <a:ln w="12700">
            <a:miter lim="400000"/>
          </a:ln>
        </p:spPr>
      </p:pic>
      <p:pic>
        <p:nvPicPr>
          <p:cNvPr id="508" name="截屏2020-07-20 下午1.27.34.png" descr="截屏2020-07-20 下午1.27.34.png"/>
          <p:cNvPicPr>
            <a:picLocks noChangeAspect="1"/>
          </p:cNvPicPr>
          <p:nvPr/>
        </p:nvPicPr>
        <p:blipFill>
          <a:blip r:embed="rId8">
            <a:extLst/>
          </a:blip>
          <a:stretch>
            <a:fillRect/>
          </a:stretch>
        </p:blipFill>
        <p:spPr>
          <a:xfrm>
            <a:off x="1814235" y="4551213"/>
            <a:ext cx="7110177" cy="1649917"/>
          </a:xfrm>
          <a:prstGeom prst="rect">
            <a:avLst/>
          </a:prstGeom>
          <a:ln w="12700">
            <a:miter lim="400000"/>
          </a:ln>
        </p:spPr>
      </p:pic>
      <p:pic>
        <p:nvPicPr>
          <p:cNvPr id="509" name="截屏2020-07-20 下午1.36.30.png" descr="截屏2020-07-20 下午1.36.30.png"/>
          <p:cNvPicPr>
            <a:picLocks noChangeAspect="1"/>
          </p:cNvPicPr>
          <p:nvPr/>
        </p:nvPicPr>
        <p:blipFill>
          <a:blip r:embed="rId9">
            <a:extLst/>
          </a:blip>
          <a:stretch>
            <a:fillRect/>
          </a:stretch>
        </p:blipFill>
        <p:spPr>
          <a:xfrm>
            <a:off x="18647480" y="4210263"/>
            <a:ext cx="1098551" cy="842638"/>
          </a:xfrm>
          <a:prstGeom prst="rect">
            <a:avLst/>
          </a:prstGeom>
          <a:ln w="12700">
            <a:miter lim="400000"/>
          </a:ln>
        </p:spPr>
      </p:pic>
      <p:sp>
        <p:nvSpPr>
          <p:cNvPr id="510" name="0.166"/>
          <p:cNvSpPr txBox="1"/>
          <p:nvPr/>
        </p:nvSpPr>
        <p:spPr>
          <a:xfrm>
            <a:off x="20637872" y="4478031"/>
            <a:ext cx="1098551"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chemeClr val="accent2"/>
                </a:solidFill>
                <a:latin typeface="Times New Roman"/>
                <a:ea typeface="Times New Roman"/>
                <a:cs typeface="Times New Roman"/>
                <a:sym typeface="Times New Roman"/>
              </a:defRPr>
            </a:lvl1pPr>
          </a:lstStyle>
          <a:p>
            <a:pPr/>
            <a:r>
              <a:t>0.166</a:t>
            </a:r>
          </a:p>
        </p:txBody>
      </p:sp>
      <p:sp>
        <p:nvSpPr>
          <p:cNvPr id="511" name="1"/>
          <p:cNvSpPr txBox="1"/>
          <p:nvPr/>
        </p:nvSpPr>
        <p:spPr>
          <a:xfrm>
            <a:off x="21004584" y="5074931"/>
            <a:ext cx="365126"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solidFill>
                  <a:srgbClr val="FF2600"/>
                </a:solidFill>
                <a:latin typeface="Times New Roman"/>
                <a:ea typeface="Times New Roman"/>
                <a:cs typeface="Times New Roman"/>
                <a:sym typeface="Times New Roman"/>
              </a:defRPr>
            </a:lvl1pPr>
          </a:lstStyle>
          <a:p>
            <a:pPr/>
            <a:r>
              <a:t>1</a:t>
            </a:r>
          </a:p>
        </p:txBody>
      </p:sp>
      <p:pic>
        <p:nvPicPr>
          <p:cNvPr id="512" name="截屏2020-07-20 下午1.46.52.png" descr="截屏2020-07-20 下午1.46.52.png"/>
          <p:cNvPicPr>
            <a:picLocks noChangeAspect="1"/>
          </p:cNvPicPr>
          <p:nvPr/>
        </p:nvPicPr>
        <p:blipFill>
          <a:blip r:embed="rId10">
            <a:extLst/>
          </a:blip>
          <a:stretch>
            <a:fillRect/>
          </a:stretch>
        </p:blipFill>
        <p:spPr>
          <a:xfrm>
            <a:off x="18614457" y="5205412"/>
            <a:ext cx="1164596" cy="892176"/>
          </a:xfrm>
          <a:prstGeom prst="rect">
            <a:avLst/>
          </a:prstGeom>
          <a:ln w="12700">
            <a:miter lim="400000"/>
          </a:ln>
        </p:spPr>
      </p:pic>
      <p:pic>
        <p:nvPicPr>
          <p:cNvPr id="513" name="截屏2020-07-20 下午1.48.15.png" descr="截屏2020-07-20 下午1.48.15.png"/>
          <p:cNvPicPr>
            <a:picLocks noChangeAspect="1"/>
          </p:cNvPicPr>
          <p:nvPr/>
        </p:nvPicPr>
        <p:blipFill>
          <a:blip r:embed="rId11">
            <a:extLst/>
          </a:blip>
          <a:stretch>
            <a:fillRect/>
          </a:stretch>
        </p:blipFill>
        <p:spPr>
          <a:xfrm>
            <a:off x="15517936" y="6932288"/>
            <a:ext cx="1369649" cy="763507"/>
          </a:xfrm>
          <a:prstGeom prst="rect">
            <a:avLst/>
          </a:prstGeom>
          <a:ln w="12700">
            <a:miter lim="400000"/>
          </a:ln>
        </p:spPr>
      </p:pic>
      <p:pic>
        <p:nvPicPr>
          <p:cNvPr id="514" name="截屏2020-07-20 下午1.49.09.png" descr="截屏2020-07-20 下午1.49.09.png"/>
          <p:cNvPicPr>
            <a:picLocks noChangeAspect="1"/>
          </p:cNvPicPr>
          <p:nvPr/>
        </p:nvPicPr>
        <p:blipFill>
          <a:blip r:embed="rId12">
            <a:extLst/>
          </a:blip>
          <a:stretch>
            <a:fillRect/>
          </a:stretch>
        </p:blipFill>
        <p:spPr>
          <a:xfrm>
            <a:off x="15085703" y="3827440"/>
            <a:ext cx="2180054" cy="718195"/>
          </a:xfrm>
          <a:prstGeom prst="rect">
            <a:avLst/>
          </a:prstGeom>
          <a:ln w="12700">
            <a:miter lim="400000"/>
          </a:ln>
        </p:spPr>
      </p:pic>
      <p:grpSp>
        <p:nvGrpSpPr>
          <p:cNvPr id="518" name="成组"/>
          <p:cNvGrpSpPr/>
          <p:nvPr/>
        </p:nvGrpSpPr>
        <p:grpSpPr>
          <a:xfrm>
            <a:off x="16251532" y="4691481"/>
            <a:ext cx="7807600" cy="5463398"/>
            <a:chOff x="0" y="0"/>
            <a:chExt cx="7807599" cy="5463396"/>
          </a:xfrm>
        </p:grpSpPr>
        <p:pic>
          <p:nvPicPr>
            <p:cNvPr id="515" name="截屏2020-07-20 下午1.53.25.png" descr="截屏2020-07-20 下午1.53.25.png"/>
            <p:cNvPicPr>
              <a:picLocks noChangeAspect="1"/>
            </p:cNvPicPr>
            <p:nvPr/>
          </p:nvPicPr>
          <p:blipFill>
            <a:blip r:embed="rId13">
              <a:extLst/>
            </a:blip>
            <a:stretch>
              <a:fillRect/>
            </a:stretch>
          </p:blipFill>
          <p:spPr>
            <a:xfrm>
              <a:off x="112518" y="4370318"/>
              <a:ext cx="7582562" cy="1016976"/>
            </a:xfrm>
            <a:prstGeom prst="rect">
              <a:avLst/>
            </a:prstGeom>
            <a:ln w="12700" cap="flat">
              <a:noFill/>
              <a:miter lim="400000"/>
            </a:ln>
            <a:effectLst/>
          </p:spPr>
        </p:pic>
        <p:sp>
          <p:nvSpPr>
            <p:cNvPr id="516" name="矩形"/>
            <p:cNvSpPr/>
            <p:nvPr/>
          </p:nvSpPr>
          <p:spPr>
            <a:xfrm>
              <a:off x="0" y="4303703"/>
              <a:ext cx="7807600" cy="1159694"/>
            </a:xfrm>
            <a:prstGeom prst="rect">
              <a:avLst/>
            </a:prstGeom>
            <a:noFill/>
            <a:ln w="50800" cap="flat">
              <a:solidFill>
                <a:srgbClr val="FF2600"/>
              </a:solidFill>
              <a:prstDash val="solid"/>
              <a:miter lim="400000"/>
            </a:ln>
            <a:effectLst/>
          </p:spPr>
          <p:txBody>
            <a:bodyPr wrap="square" lIns="71437" tIns="71437" rIns="71437" bIns="71437" numCol="1" anchor="ctr">
              <a:noAutofit/>
            </a:bodyPr>
            <a:lstStyle/>
            <a:p>
              <a:pPr>
                <a:defRPr sz="5000">
                  <a:solidFill>
                    <a:srgbClr val="FFFFFF"/>
                  </a:solidFill>
                </a:defRPr>
              </a:pPr>
            </a:p>
          </p:txBody>
        </p:sp>
        <p:sp>
          <p:nvSpPr>
            <p:cNvPr id="517" name="线条"/>
            <p:cNvSpPr/>
            <p:nvPr/>
          </p:nvSpPr>
          <p:spPr>
            <a:xfrm flipH="1" flipV="1">
              <a:off x="376479" y="-1"/>
              <a:ext cx="3838099" cy="4310090"/>
            </a:xfrm>
            <a:prstGeom prst="line">
              <a:avLst/>
            </a:prstGeom>
            <a:noFill/>
            <a:ln w="76200" cap="flat">
              <a:solidFill>
                <a:srgbClr val="FF26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grpSp>
        <p:nvGrpSpPr>
          <p:cNvPr id="522" name="成组"/>
          <p:cNvGrpSpPr/>
          <p:nvPr/>
        </p:nvGrpSpPr>
        <p:grpSpPr>
          <a:xfrm>
            <a:off x="13973258" y="7813961"/>
            <a:ext cx="7902226" cy="3898055"/>
            <a:chOff x="0" y="0"/>
            <a:chExt cx="7902224" cy="3898053"/>
          </a:xfrm>
        </p:grpSpPr>
        <p:pic>
          <p:nvPicPr>
            <p:cNvPr id="519" name="截屏2020-07-20 下午1.56.36.png" descr="截屏2020-07-20 下午1.56.36.png"/>
            <p:cNvPicPr>
              <a:picLocks noChangeAspect="1"/>
            </p:cNvPicPr>
            <p:nvPr/>
          </p:nvPicPr>
          <p:blipFill>
            <a:blip r:embed="rId14">
              <a:extLst/>
            </a:blip>
            <a:stretch>
              <a:fillRect/>
            </a:stretch>
          </p:blipFill>
          <p:spPr>
            <a:xfrm>
              <a:off x="99874" y="2665470"/>
              <a:ext cx="7695501" cy="1153073"/>
            </a:xfrm>
            <a:prstGeom prst="rect">
              <a:avLst/>
            </a:prstGeom>
            <a:ln w="12700" cap="flat">
              <a:noFill/>
              <a:miter lim="400000"/>
            </a:ln>
            <a:effectLst/>
          </p:spPr>
        </p:pic>
        <p:sp>
          <p:nvSpPr>
            <p:cNvPr id="520" name="矩形"/>
            <p:cNvSpPr/>
            <p:nvPr/>
          </p:nvSpPr>
          <p:spPr>
            <a:xfrm>
              <a:off x="0" y="2598544"/>
              <a:ext cx="7902225" cy="1299510"/>
            </a:xfrm>
            <a:prstGeom prst="rect">
              <a:avLst/>
            </a:prstGeom>
            <a:noFill/>
            <a:ln w="50800" cap="flat">
              <a:solidFill>
                <a:srgbClr val="FF2600"/>
              </a:solidFill>
              <a:prstDash val="solid"/>
              <a:miter lim="400000"/>
            </a:ln>
            <a:effectLst/>
          </p:spPr>
          <p:txBody>
            <a:bodyPr wrap="square" lIns="71437" tIns="71437" rIns="71437" bIns="71437" numCol="1" anchor="ctr">
              <a:noAutofit/>
            </a:bodyPr>
            <a:lstStyle/>
            <a:p>
              <a:pPr>
                <a:defRPr sz="5000">
                  <a:solidFill>
                    <a:srgbClr val="FFFFFF"/>
                  </a:solidFill>
                </a:defRPr>
              </a:pPr>
            </a:p>
          </p:txBody>
        </p:sp>
        <p:sp>
          <p:nvSpPr>
            <p:cNvPr id="521" name="线条"/>
            <p:cNvSpPr/>
            <p:nvPr/>
          </p:nvSpPr>
          <p:spPr>
            <a:xfrm flipV="1">
              <a:off x="821166" y="0"/>
              <a:ext cx="1024951" cy="2568544"/>
            </a:xfrm>
            <a:prstGeom prst="line">
              <a:avLst/>
            </a:prstGeom>
            <a:noFill/>
            <a:ln w="76200" cap="flat">
              <a:solidFill>
                <a:srgbClr val="FF26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sp>
        <p:nvSpPr>
          <p:cNvPr id="523" name="求解出来的梯度矩阵的形式应与原矩阵完全一致，这一点可以作为检验计算结果是否正确的标准。"/>
          <p:cNvSpPr txBox="1"/>
          <p:nvPr/>
        </p:nvSpPr>
        <p:spPr>
          <a:xfrm>
            <a:off x="621777" y="10234317"/>
            <a:ext cx="12999299" cy="1692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b="1" sz="4300">
                <a:solidFill>
                  <a:srgbClr val="FF2600"/>
                </a:solidFill>
              </a:defRPr>
            </a:lvl1pPr>
          </a:lstStyle>
          <a:p>
            <a:pPr/>
            <a:r>
              <a:t>求解出来的梯度矩阵的形式应与原矩阵完全一致，这一点可以作为检验计算结果是否正确的标准。</a:t>
            </a:r>
          </a:p>
        </p:txBody>
      </p:sp>
      <p:grpSp>
        <p:nvGrpSpPr>
          <p:cNvPr id="528" name="成组"/>
          <p:cNvGrpSpPr/>
          <p:nvPr/>
        </p:nvGrpSpPr>
        <p:grpSpPr>
          <a:xfrm>
            <a:off x="1583814" y="7193607"/>
            <a:ext cx="11517861" cy="2998635"/>
            <a:chOff x="0" y="0"/>
            <a:chExt cx="11517859" cy="2998634"/>
          </a:xfrm>
        </p:grpSpPr>
        <p:pic>
          <p:nvPicPr>
            <p:cNvPr id="524" name="截屏2020-07-20 下午1.44.39.png" descr="截屏2020-07-20 下午1.44.39.png"/>
            <p:cNvPicPr>
              <a:picLocks noChangeAspect="1"/>
            </p:cNvPicPr>
            <p:nvPr/>
          </p:nvPicPr>
          <p:blipFill>
            <a:blip r:embed="rId15">
              <a:extLst/>
            </a:blip>
            <a:stretch>
              <a:fillRect/>
            </a:stretch>
          </p:blipFill>
          <p:spPr>
            <a:xfrm>
              <a:off x="251338" y="274833"/>
              <a:ext cx="2271203" cy="1153073"/>
            </a:xfrm>
            <a:prstGeom prst="rect">
              <a:avLst/>
            </a:prstGeom>
            <a:ln w="12700" cap="flat">
              <a:noFill/>
              <a:miter lim="400000"/>
            </a:ln>
            <a:effectLst/>
          </p:spPr>
        </p:pic>
        <p:pic>
          <p:nvPicPr>
            <p:cNvPr id="525" name="截屏2020-07-20 下午2.08.37.png" descr="截屏2020-07-20 下午2.08.37.png"/>
            <p:cNvPicPr>
              <a:picLocks noChangeAspect="1"/>
            </p:cNvPicPr>
            <p:nvPr/>
          </p:nvPicPr>
          <p:blipFill>
            <a:blip r:embed="rId16">
              <a:extLst/>
            </a:blip>
            <a:stretch>
              <a:fillRect/>
            </a:stretch>
          </p:blipFill>
          <p:spPr>
            <a:xfrm>
              <a:off x="3950480" y="141096"/>
              <a:ext cx="3616900" cy="1350310"/>
            </a:xfrm>
            <a:prstGeom prst="rect">
              <a:avLst/>
            </a:prstGeom>
            <a:ln w="12700" cap="flat">
              <a:noFill/>
              <a:miter lim="400000"/>
            </a:ln>
            <a:effectLst/>
          </p:spPr>
        </p:pic>
        <p:pic>
          <p:nvPicPr>
            <p:cNvPr id="526" name="截屏2020-07-20 下午2.08.50.png" descr="截屏2020-07-20 下午2.08.50.png"/>
            <p:cNvPicPr>
              <a:picLocks noChangeAspect="1"/>
            </p:cNvPicPr>
            <p:nvPr/>
          </p:nvPicPr>
          <p:blipFill>
            <a:blip r:embed="rId17">
              <a:extLst/>
            </a:blip>
            <a:stretch>
              <a:fillRect/>
            </a:stretch>
          </p:blipFill>
          <p:spPr>
            <a:xfrm>
              <a:off x="186163" y="1586348"/>
              <a:ext cx="11145534" cy="1270664"/>
            </a:xfrm>
            <a:prstGeom prst="rect">
              <a:avLst/>
            </a:prstGeom>
            <a:ln w="12700" cap="flat">
              <a:noFill/>
              <a:miter lim="400000"/>
            </a:ln>
            <a:effectLst/>
          </p:spPr>
        </p:pic>
        <p:sp>
          <p:nvSpPr>
            <p:cNvPr id="527" name="圆角矩形"/>
            <p:cNvSpPr/>
            <p:nvPr/>
          </p:nvSpPr>
          <p:spPr>
            <a:xfrm>
              <a:off x="0" y="0"/>
              <a:ext cx="11517860" cy="2998635"/>
            </a:xfrm>
            <a:prstGeom prst="roundRect">
              <a:avLst>
                <a:gd name="adj" fmla="val 28356"/>
              </a:avLst>
            </a:prstGeom>
            <a:noFill/>
            <a:ln w="50800" cap="flat">
              <a:solidFill>
                <a:srgbClr val="8B8582"/>
              </a:solidFill>
              <a:custDash>
                <a:ds d="200000" sp="200000"/>
              </a:custDash>
              <a:miter lim="400000"/>
            </a:ln>
            <a:effectLst>
              <a:reflection blurRad="0" stA="50000" stPos="0" endA="0" endPos="40000" dist="0" dir="5400000" fadeDir="5400000" sx="100000" sy="-100000" kx="0" ky="0" algn="bl" rotWithShape="0"/>
            </a:effectLst>
          </p:spPr>
          <p:txBody>
            <a:bodyPr wrap="square" lIns="71437" tIns="71437" rIns="71437" bIns="71437" numCol="1" anchor="ctr">
              <a:noAutofit/>
            </a:bodyPr>
            <a:lstStyle/>
            <a:p>
              <a:pPr>
                <a:defRPr sz="5000">
                  <a:solidFill>
                    <a:srgbClr val="858585"/>
                  </a:solidFill>
                </a:defRPr>
              </a:pPr>
            </a:p>
          </p:txBody>
        </p:sp>
      </p:grpSp>
      <p:sp>
        <p:nvSpPr>
          <p:cNvPr id="529"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5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5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5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5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el" backwards="0">
                                    <p:tmAbs val="0"/>
                                  </p:iterate>
                                  <p:childTnLst>
                                    <p:set>
                                      <p:cBhvr>
                                        <p:cTn id="42" fill="hold"/>
                                        <p:tgtEl>
                                          <p:spTgt spid="5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1" fill="hold">
                                  <p:stCondLst>
                                    <p:cond delay="0"/>
                                  </p:stCondLst>
                                  <p:iterate type="el" backwards="0">
                                    <p:tmAbs val="0"/>
                                  </p:iterate>
                                  <p:childTnLst>
                                    <p:set>
                                      <p:cBhvr>
                                        <p:cTn id="46" fill="hold"/>
                                        <p:tgtEl>
                                          <p:spTgt spid="5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2" fill="hold">
                                  <p:stCondLst>
                                    <p:cond delay="0"/>
                                  </p:stCondLst>
                                  <p:iterate type="el" backwards="0">
                                    <p:tmAbs val="0"/>
                                  </p:iterate>
                                  <p:childTnLst>
                                    <p:set>
                                      <p:cBhvr>
                                        <p:cTn id="50" fill="hold"/>
                                        <p:tgtEl>
                                          <p:spTgt spid="5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6" grpId="3"/>
      <p:bldP build="whole" bldLvl="1" animBg="1" rev="0" advAuto="0" spid="514" grpId="8"/>
      <p:bldP build="whole" bldLvl="1" animBg="1" rev="0" advAuto="0" spid="513" grpId="10"/>
      <p:bldP build="whole" bldLvl="1" animBg="1" rev="0" advAuto="0" spid="509" grpId="4"/>
      <p:bldP build="whole" bldLvl="1" animBg="1" rev="0" advAuto="0" spid="523" grpId="12"/>
      <p:bldP build="whole" bldLvl="1" animBg="1" rev="0" advAuto="0" spid="528" grpId="1"/>
      <p:bldP build="whole" bldLvl="1" animBg="1" rev="0" advAuto="0" spid="518" grpId="9"/>
      <p:bldP build="whole" bldLvl="1" animBg="1" rev="0" advAuto="0" spid="522" grpId="11"/>
      <p:bldP build="whole" bldLvl="1" animBg="1" rev="0" advAuto="0" spid="504" grpId="2"/>
      <p:bldP build="whole" bldLvl="1" animBg="1" rev="0" advAuto="0" spid="512" grpId="7"/>
      <p:bldP build="whole" bldLvl="1" animBg="1" rev="0" advAuto="0" spid="510" grpId="5"/>
      <p:bldP build="whole" bldLvl="1" animBg="1" rev="0" advAuto="0" spid="511" grpId="6"/>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33" name="矩形"/>
          <p:cNvGrpSpPr/>
          <p:nvPr/>
        </p:nvGrpSpPr>
        <p:grpSpPr>
          <a:xfrm>
            <a:off x="1069233" y="2215763"/>
            <a:ext cx="22245534" cy="8624775"/>
            <a:chOff x="0" y="0"/>
            <a:chExt cx="22245533" cy="8624773"/>
          </a:xfrm>
        </p:grpSpPr>
        <p:sp>
          <p:nvSpPr>
            <p:cNvPr id="532" name="矩形"/>
            <p:cNvSpPr/>
            <p:nvPr/>
          </p:nvSpPr>
          <p:spPr>
            <a:xfrm>
              <a:off x="107950" y="107950"/>
              <a:ext cx="22029634" cy="8408874"/>
            </a:xfrm>
            <a:prstGeom prst="rect">
              <a:avLst/>
            </a:prstGeom>
            <a:solidFill>
              <a:srgbClr val="FFFFFF"/>
            </a:solidFill>
            <a:ln>
              <a:noFill/>
            </a:ln>
            <a:effectLst/>
          </p:spPr>
          <p:txBody>
            <a:bodyPr wrap="square" lIns="71437" tIns="71437" rIns="71437" bIns="71437" numCol="1" anchor="ctr">
              <a:noAutofit/>
            </a:bodyPr>
            <a:lstStyle/>
            <a:p>
              <a:pPr>
                <a:defRPr sz="5000">
                  <a:solidFill>
                    <a:srgbClr val="FFFFFF"/>
                  </a:solidFill>
                </a:defRPr>
              </a:pPr>
            </a:p>
          </p:txBody>
        </p:sp>
        <p:pic>
          <p:nvPicPr>
            <p:cNvPr id="531" name="矩形 矩形" descr="矩形 矩形"/>
            <p:cNvPicPr>
              <a:picLocks noChangeAspect="0"/>
            </p:cNvPicPr>
            <p:nvPr/>
          </p:nvPicPr>
          <p:blipFill>
            <a:blip r:embed="rId2">
              <a:extLst/>
            </a:blip>
            <a:stretch>
              <a:fillRect/>
            </a:stretch>
          </p:blipFill>
          <p:spPr>
            <a:xfrm>
              <a:off x="0" y="0"/>
              <a:ext cx="22245534" cy="8624774"/>
            </a:xfrm>
            <a:prstGeom prst="rect">
              <a:avLst/>
            </a:prstGeom>
            <a:effectLst/>
          </p:spPr>
        </p:pic>
      </p:grpSp>
      <p:pic>
        <p:nvPicPr>
          <p:cNvPr id="534" name="图像" descr="图像"/>
          <p:cNvPicPr>
            <a:picLocks noChangeAspect="1"/>
          </p:cNvPicPr>
          <p:nvPr/>
        </p:nvPicPr>
        <p:blipFill>
          <a:blip r:embed="rId3">
            <a:extLst/>
          </a:blip>
          <a:stretch>
            <a:fillRect/>
          </a:stretch>
        </p:blipFill>
        <p:spPr>
          <a:xfrm>
            <a:off x="18846800" y="12080724"/>
            <a:ext cx="5188696" cy="1579169"/>
          </a:xfrm>
          <a:prstGeom prst="rect">
            <a:avLst/>
          </a:prstGeom>
          <a:ln w="12700">
            <a:miter lim="400000"/>
          </a:ln>
        </p:spPr>
      </p:pic>
      <p:sp>
        <p:nvSpPr>
          <p:cNvPr id="535"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sp>
        <p:nvSpPr>
          <p:cNvPr id="536" name="BP神经网络训练（权重的更新迭代）"/>
          <p:cNvSpPr txBox="1"/>
          <p:nvPr/>
        </p:nvSpPr>
        <p:spPr>
          <a:xfrm>
            <a:off x="516838" y="899993"/>
            <a:ext cx="12559284"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96FF"/>
                </a:solidFill>
              </a:defRPr>
            </a:pPr>
            <a:r>
              <a:rPr>
                <a:latin typeface="Times New Roman"/>
                <a:ea typeface="Times New Roman"/>
                <a:cs typeface="Times New Roman"/>
                <a:sym typeface="Times New Roman"/>
              </a:rPr>
              <a:t>BP</a:t>
            </a:r>
            <a:r>
              <a:rPr>
                <a:latin typeface="Times New Roman"/>
                <a:ea typeface="Times New Roman"/>
                <a:cs typeface="Times New Roman"/>
                <a:sym typeface="Times New Roman"/>
              </a:rPr>
              <a:t>神经网络训练（权重的更新迭代）</a:t>
            </a:r>
          </a:p>
        </p:txBody>
      </p:sp>
      <p:grpSp>
        <p:nvGrpSpPr>
          <p:cNvPr id="539" name="成组"/>
          <p:cNvGrpSpPr/>
          <p:nvPr/>
        </p:nvGrpSpPr>
        <p:grpSpPr>
          <a:xfrm>
            <a:off x="1705894" y="2403810"/>
            <a:ext cx="6635164" cy="3399306"/>
            <a:chOff x="0" y="0"/>
            <a:chExt cx="6635163" cy="3399304"/>
          </a:xfrm>
        </p:grpSpPr>
        <p:pic>
          <p:nvPicPr>
            <p:cNvPr id="537" name="截屏2020-07-20 下午3.12.19.png" descr="截屏2020-07-20 下午3.12.19.png"/>
            <p:cNvPicPr>
              <a:picLocks noChangeAspect="1"/>
            </p:cNvPicPr>
            <p:nvPr/>
          </p:nvPicPr>
          <p:blipFill>
            <a:blip r:embed="rId4">
              <a:extLst/>
            </a:blip>
            <a:stretch>
              <a:fillRect/>
            </a:stretch>
          </p:blipFill>
          <p:spPr>
            <a:xfrm>
              <a:off x="1300451" y="1090464"/>
              <a:ext cx="5334713" cy="2308841"/>
            </a:xfrm>
            <a:prstGeom prst="rect">
              <a:avLst/>
            </a:prstGeom>
            <a:ln w="25400" cap="flat">
              <a:noFill/>
              <a:miter lim="400000"/>
            </a:ln>
            <a:effectLst>
              <a:outerShdw sx="100000" sy="100000" kx="0" ky="0" algn="b" rotWithShape="0" blurRad="355600" dist="177800" dir="5400000">
                <a:srgbClr val="000000">
                  <a:alpha val="70000"/>
                </a:srgbClr>
              </a:outerShdw>
            </a:effectLst>
          </p:spPr>
        </p:pic>
        <p:sp>
          <p:nvSpPr>
            <p:cNvPr id="538" name="网络结构："/>
            <p:cNvSpPr txBox="1"/>
            <p:nvPr/>
          </p:nvSpPr>
          <p:spPr>
            <a:xfrm>
              <a:off x="0" y="-1"/>
              <a:ext cx="5992638"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just">
                <a:defRPr sz="4800"/>
              </a:lvl1pPr>
            </a:lstStyle>
            <a:p>
              <a:pPr/>
              <a:r>
                <a:t>网络结构：</a:t>
              </a:r>
            </a:p>
          </p:txBody>
        </p:sp>
      </p:grpSp>
      <p:grpSp>
        <p:nvGrpSpPr>
          <p:cNvPr id="543" name="成组"/>
          <p:cNvGrpSpPr/>
          <p:nvPr/>
        </p:nvGrpSpPr>
        <p:grpSpPr>
          <a:xfrm>
            <a:off x="1393690" y="6874211"/>
            <a:ext cx="9144223" cy="3397052"/>
            <a:chOff x="0" y="0"/>
            <a:chExt cx="9144222" cy="3397051"/>
          </a:xfrm>
        </p:grpSpPr>
        <p:pic>
          <p:nvPicPr>
            <p:cNvPr id="540" name="截屏2020-07-18 下午1.55.53.png" descr="截屏2020-07-18 下午1.55.53.png"/>
            <p:cNvPicPr>
              <a:picLocks noChangeAspect="1"/>
            </p:cNvPicPr>
            <p:nvPr/>
          </p:nvPicPr>
          <p:blipFill>
            <a:blip r:embed="rId5">
              <a:extLst/>
            </a:blip>
            <a:stretch>
              <a:fillRect/>
            </a:stretch>
          </p:blipFill>
          <p:spPr>
            <a:xfrm>
              <a:off x="0" y="1088211"/>
              <a:ext cx="9144223" cy="2308841"/>
            </a:xfrm>
            <a:prstGeom prst="rect">
              <a:avLst/>
            </a:prstGeom>
            <a:ln w="25400" cap="flat">
              <a:noFill/>
              <a:miter lim="400000"/>
            </a:ln>
            <a:effectLst>
              <a:outerShdw sx="100000" sy="100000" kx="0" ky="0" algn="b" rotWithShape="0" blurRad="355600" dist="177800" dir="5400000">
                <a:srgbClr val="000000">
                  <a:alpha val="70000"/>
                </a:srgbClr>
              </a:outerShdw>
            </a:effectLst>
          </p:spPr>
        </p:pic>
        <p:sp>
          <p:nvSpPr>
            <p:cNvPr id="541" name="得到的结果不满意"/>
            <p:cNvSpPr txBox="1"/>
            <p:nvPr/>
          </p:nvSpPr>
          <p:spPr>
            <a:xfrm>
              <a:off x="3033823" y="1993393"/>
              <a:ext cx="2492376" cy="54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2300"/>
              </a:lvl1pPr>
            </a:lstStyle>
            <a:p>
              <a:pPr/>
              <a:r>
                <a:t>得到的结果不满意</a:t>
              </a:r>
            </a:p>
          </p:txBody>
        </p:sp>
        <p:sp>
          <p:nvSpPr>
            <p:cNvPr id="542" name="核心过程："/>
            <p:cNvSpPr txBox="1"/>
            <p:nvPr/>
          </p:nvSpPr>
          <p:spPr>
            <a:xfrm>
              <a:off x="324903" y="-1"/>
              <a:ext cx="5992639"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just">
                <a:defRPr sz="4800"/>
              </a:lvl1pPr>
            </a:lstStyle>
            <a:p>
              <a:pPr/>
              <a:r>
                <a:t>核心过程：</a:t>
              </a:r>
            </a:p>
          </p:txBody>
        </p:sp>
      </p:grpSp>
      <p:grpSp>
        <p:nvGrpSpPr>
          <p:cNvPr id="548" name="成组"/>
          <p:cNvGrpSpPr/>
          <p:nvPr/>
        </p:nvGrpSpPr>
        <p:grpSpPr>
          <a:xfrm>
            <a:off x="12109215" y="2403811"/>
            <a:ext cx="10206119" cy="5838942"/>
            <a:chOff x="0" y="0"/>
            <a:chExt cx="10206118" cy="5838941"/>
          </a:xfrm>
        </p:grpSpPr>
        <p:grpSp>
          <p:nvGrpSpPr>
            <p:cNvPr id="546" name="截屏2020-07-20 下午4.59.25.png"/>
            <p:cNvGrpSpPr/>
            <p:nvPr/>
          </p:nvGrpSpPr>
          <p:grpSpPr>
            <a:xfrm>
              <a:off x="838723" y="950764"/>
              <a:ext cx="9367396" cy="4888178"/>
              <a:chOff x="0" y="0"/>
              <a:chExt cx="9367394" cy="4888177"/>
            </a:xfrm>
          </p:grpSpPr>
          <p:pic>
            <p:nvPicPr>
              <p:cNvPr id="545" name="截屏2020-07-20 下午4.59.25.png" descr="截屏2020-07-20 下午4.59.25.png"/>
              <p:cNvPicPr>
                <a:picLocks noChangeAspect="1"/>
              </p:cNvPicPr>
              <p:nvPr/>
            </p:nvPicPr>
            <p:blipFill>
              <a:blip r:embed="rId6">
                <a:extLst/>
              </a:blip>
              <a:stretch>
                <a:fillRect/>
              </a:stretch>
            </p:blipFill>
            <p:spPr>
              <a:xfrm>
                <a:off x="177800" y="114300"/>
                <a:ext cx="9011795" cy="4430978"/>
              </a:xfrm>
              <a:prstGeom prst="rect">
                <a:avLst/>
              </a:prstGeom>
              <a:ln>
                <a:noFill/>
              </a:ln>
              <a:effectLst/>
            </p:spPr>
          </p:pic>
          <p:pic>
            <p:nvPicPr>
              <p:cNvPr id="544" name="截屏2020-07-20 下午4.59.25.png" descr="截屏2020-07-20 下午4.59.25.png"/>
              <p:cNvPicPr>
                <a:picLocks noChangeAspect="0"/>
              </p:cNvPicPr>
              <p:nvPr/>
            </p:nvPicPr>
            <p:blipFill>
              <a:blip r:embed="rId7">
                <a:extLst/>
              </a:blip>
              <a:stretch>
                <a:fillRect/>
              </a:stretch>
            </p:blipFill>
            <p:spPr>
              <a:xfrm>
                <a:off x="0" y="0"/>
                <a:ext cx="9367395" cy="4888178"/>
              </a:xfrm>
              <a:prstGeom prst="rect">
                <a:avLst/>
              </a:prstGeom>
              <a:effectLst/>
            </p:spPr>
          </p:pic>
        </p:grpSp>
        <p:sp>
          <p:nvSpPr>
            <p:cNvPr id="547" name="梯度下降法："/>
            <p:cNvSpPr txBox="1"/>
            <p:nvPr/>
          </p:nvSpPr>
          <p:spPr>
            <a:xfrm>
              <a:off x="0" y="-1"/>
              <a:ext cx="5992638"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just">
                <a:defRPr sz="4800"/>
              </a:lvl1pPr>
            </a:lstStyle>
            <a:p>
              <a:pPr/>
              <a:r>
                <a:t>梯度下降法：</a:t>
              </a:r>
            </a:p>
          </p:txBody>
        </p:sp>
      </p:grpSp>
      <p:grpSp>
        <p:nvGrpSpPr>
          <p:cNvPr id="553" name="成组"/>
          <p:cNvGrpSpPr/>
          <p:nvPr/>
        </p:nvGrpSpPr>
        <p:grpSpPr>
          <a:xfrm>
            <a:off x="12109215" y="7915105"/>
            <a:ext cx="9525239" cy="2417158"/>
            <a:chOff x="0" y="0"/>
            <a:chExt cx="9525238" cy="2417157"/>
          </a:xfrm>
        </p:grpSpPr>
        <p:grpSp>
          <p:nvGrpSpPr>
            <p:cNvPr id="551" name="截屏2020-07-20 下午5.04.40.png"/>
            <p:cNvGrpSpPr/>
            <p:nvPr/>
          </p:nvGrpSpPr>
          <p:grpSpPr>
            <a:xfrm>
              <a:off x="2447452" y="857377"/>
              <a:ext cx="7077787" cy="1559781"/>
              <a:chOff x="0" y="0"/>
              <a:chExt cx="7077785" cy="1559780"/>
            </a:xfrm>
          </p:grpSpPr>
          <p:pic>
            <p:nvPicPr>
              <p:cNvPr id="550" name="截屏2020-07-20 下午5.04.40.png" descr="截屏2020-07-20 下午5.04.40.png"/>
              <p:cNvPicPr>
                <a:picLocks noChangeAspect="1"/>
              </p:cNvPicPr>
              <p:nvPr/>
            </p:nvPicPr>
            <p:blipFill>
              <a:blip r:embed="rId8">
                <a:extLst/>
              </a:blip>
              <a:stretch>
                <a:fillRect/>
              </a:stretch>
            </p:blipFill>
            <p:spPr>
              <a:xfrm>
                <a:off x="177800" y="114300"/>
                <a:ext cx="6722186" cy="1102581"/>
              </a:xfrm>
              <a:prstGeom prst="rect">
                <a:avLst/>
              </a:prstGeom>
              <a:ln>
                <a:noFill/>
              </a:ln>
              <a:effectLst/>
            </p:spPr>
          </p:pic>
          <p:pic>
            <p:nvPicPr>
              <p:cNvPr id="549" name="截屏2020-07-20 下午5.04.40.png" descr="截屏2020-07-20 下午5.04.40.png"/>
              <p:cNvPicPr>
                <a:picLocks noChangeAspect="0"/>
              </p:cNvPicPr>
              <p:nvPr/>
            </p:nvPicPr>
            <p:blipFill>
              <a:blip r:embed="rId9">
                <a:extLst/>
              </a:blip>
              <a:stretch>
                <a:fillRect/>
              </a:stretch>
            </p:blipFill>
            <p:spPr>
              <a:xfrm>
                <a:off x="0" y="0"/>
                <a:ext cx="7077786" cy="1559781"/>
              </a:xfrm>
              <a:prstGeom prst="rect">
                <a:avLst/>
              </a:prstGeom>
              <a:effectLst/>
            </p:spPr>
          </p:pic>
        </p:grpSp>
        <p:sp>
          <p:nvSpPr>
            <p:cNvPr id="552" name="损失函数定义："/>
            <p:cNvSpPr txBox="1"/>
            <p:nvPr/>
          </p:nvSpPr>
          <p:spPr>
            <a:xfrm>
              <a:off x="0" y="-1"/>
              <a:ext cx="5992638"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just">
                <a:defRPr sz="4800"/>
              </a:lvl1pPr>
            </a:lstStyle>
            <a:p>
              <a:pPr/>
              <a:r>
                <a:t>损失函数定义：</a:t>
              </a:r>
            </a:p>
          </p:txBody>
        </p:sp>
      </p:grpSp>
      <p:sp>
        <p:nvSpPr>
          <p:cNvPr id="554" name="箭头 7"/>
          <p:cNvSpPr/>
          <p:nvPr/>
        </p:nvSpPr>
        <p:spPr>
          <a:xfrm>
            <a:off x="10767356" y="8265093"/>
            <a:ext cx="1112416" cy="14235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233" y="0"/>
                </a:moveTo>
                <a:lnTo>
                  <a:pt x="21600" y="7818"/>
                </a:lnTo>
                <a:lnTo>
                  <a:pt x="17473" y="7818"/>
                </a:lnTo>
                <a:cubicBezTo>
                  <a:pt x="17473" y="7860"/>
                  <a:pt x="17475" y="7904"/>
                  <a:pt x="17475" y="7946"/>
                </a:cubicBezTo>
                <a:cubicBezTo>
                  <a:pt x="17475" y="15487"/>
                  <a:pt x="9652" y="21600"/>
                  <a:pt x="2" y="21600"/>
                </a:cubicBezTo>
                <a:cubicBezTo>
                  <a:pt x="2" y="21600"/>
                  <a:pt x="0" y="21600"/>
                  <a:pt x="0" y="21600"/>
                </a:cubicBezTo>
                <a:lnTo>
                  <a:pt x="0" y="16556"/>
                </a:lnTo>
                <a:cubicBezTo>
                  <a:pt x="0" y="16556"/>
                  <a:pt x="2" y="16556"/>
                  <a:pt x="2" y="16556"/>
                </a:cubicBezTo>
                <a:cubicBezTo>
                  <a:pt x="6088" y="16556"/>
                  <a:pt x="11022" y="12702"/>
                  <a:pt x="11022" y="7946"/>
                </a:cubicBezTo>
                <a:cubicBezTo>
                  <a:pt x="11022" y="7903"/>
                  <a:pt x="11018" y="7860"/>
                  <a:pt x="11018" y="7818"/>
                </a:cubicBezTo>
                <a:lnTo>
                  <a:pt x="6864" y="7818"/>
                </a:lnTo>
                <a:lnTo>
                  <a:pt x="14233" y="0"/>
                </a:lnTo>
                <a:close/>
              </a:path>
            </a:pathLst>
          </a:custGeom>
          <a:solidFill>
            <a:srgbClr val="0096FF"/>
          </a:solidFill>
          <a:ln w="12700">
            <a:miter lim="400000"/>
          </a:ln>
        </p:spPr>
        <p:txBody>
          <a:bodyPr lIns="71437" tIns="71437" rIns="71437" bIns="71437" anchor="ctr"/>
          <a:lstStyle/>
          <a:p>
            <a:pPr>
              <a:defRPr sz="2600">
                <a:solidFill>
                  <a:srgbClr val="0096FF"/>
                </a:solidFill>
              </a:defRPr>
            </a:pPr>
          </a:p>
        </p:txBody>
      </p:sp>
      <p:sp>
        <p:nvSpPr>
          <p:cNvPr id="555" name="线条"/>
          <p:cNvSpPr/>
          <p:nvPr/>
        </p:nvSpPr>
        <p:spPr>
          <a:xfrm flipH="1">
            <a:off x="2161755" y="3354575"/>
            <a:ext cx="1" cy="1143001"/>
          </a:xfrm>
          <a:prstGeom prst="line">
            <a:avLst/>
          </a:prstGeom>
          <a:ln w="190500">
            <a:solidFill>
              <a:srgbClr val="0096FF"/>
            </a:solidFill>
            <a:miter lim="400000"/>
            <a:tailEnd type="triangle"/>
          </a:ln>
          <a:effectLst>
            <a:outerShdw sx="100000" sy="100000" kx="0" ky="0" algn="b" rotWithShape="0" blurRad="355600" dist="0" dir="0">
              <a:srgbClr val="000000">
                <a:alpha val="75000"/>
              </a:srgbClr>
            </a:outerShdw>
          </a:effectLst>
        </p:spPr>
        <p:txBody>
          <a:bodyPr lIns="71437" tIns="71437" rIns="71437" bIns="71437" anchor="ctr"/>
          <a:lstStyle/>
          <a:p>
            <a:pPr>
              <a:defRPr sz="5000">
                <a:solidFill>
                  <a:srgbClr val="858585"/>
                </a:solidFill>
              </a:defRPr>
            </a:pPr>
          </a:p>
        </p:txBody>
      </p:sp>
      <p:sp>
        <p:nvSpPr>
          <p:cNvPr id="556" name="线条"/>
          <p:cNvSpPr/>
          <p:nvPr/>
        </p:nvSpPr>
        <p:spPr>
          <a:xfrm>
            <a:off x="12507548" y="3354575"/>
            <a:ext cx="1" cy="1143001"/>
          </a:xfrm>
          <a:prstGeom prst="line">
            <a:avLst/>
          </a:prstGeom>
          <a:ln w="190500">
            <a:solidFill>
              <a:srgbClr val="0096FF"/>
            </a:solidFill>
            <a:miter lim="400000"/>
            <a:tailEnd type="triangle"/>
          </a:ln>
          <a:effectLst>
            <a:outerShdw sx="100000" sy="100000" kx="0" ky="0" algn="b" rotWithShape="0" blurRad="355600" dist="0" dir="0">
              <a:srgbClr val="000000">
                <a:alpha val="75000"/>
              </a:srgbClr>
            </a:outerShdw>
          </a:effectLst>
        </p:spPr>
        <p:txBody>
          <a:bodyPr lIns="71437" tIns="71437" rIns="71437" bIns="71437" anchor="ctr"/>
          <a:lstStyle/>
          <a:p>
            <a:pPr>
              <a:defRPr sz="5000">
                <a:solidFill>
                  <a:srgbClr val="858585"/>
                </a:solidFill>
              </a:defRPr>
            </a:pPr>
          </a:p>
        </p:txBody>
      </p:sp>
      <p:grpSp>
        <p:nvGrpSpPr>
          <p:cNvPr id="559" name="成组"/>
          <p:cNvGrpSpPr/>
          <p:nvPr/>
        </p:nvGrpSpPr>
        <p:grpSpPr>
          <a:xfrm>
            <a:off x="6598792" y="10992439"/>
            <a:ext cx="9774519" cy="992492"/>
            <a:chOff x="0" y="0"/>
            <a:chExt cx="9774518" cy="992491"/>
          </a:xfrm>
        </p:grpSpPr>
        <p:pic>
          <p:nvPicPr>
            <p:cNvPr id="557" name="截屏2020-07-21 上午8.45.56.png" descr="截屏2020-07-21 上午8.45.56.png"/>
            <p:cNvPicPr>
              <a:picLocks noChangeAspect="1"/>
            </p:cNvPicPr>
            <p:nvPr/>
          </p:nvPicPr>
          <p:blipFill>
            <a:blip r:embed="rId10">
              <a:extLst/>
            </a:blip>
            <a:srcRect l="0" t="0" r="0" b="0"/>
            <a:stretch>
              <a:fillRect/>
            </a:stretch>
          </p:blipFill>
          <p:spPr>
            <a:xfrm>
              <a:off x="4092268" y="128421"/>
              <a:ext cx="5682251" cy="735650"/>
            </a:xfrm>
            <a:prstGeom prst="rect">
              <a:avLst/>
            </a:prstGeom>
            <a:ln w="12700" cap="flat">
              <a:noFill/>
              <a:miter lim="400000"/>
            </a:ln>
            <a:effectLst/>
          </p:spPr>
        </p:pic>
        <p:sp>
          <p:nvSpPr>
            <p:cNvPr id="558" name="权重迭代更新："/>
            <p:cNvSpPr txBox="1"/>
            <p:nvPr/>
          </p:nvSpPr>
          <p:spPr>
            <a:xfrm>
              <a:off x="0" y="0"/>
              <a:ext cx="4669402" cy="9924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just">
                <a:defRPr sz="4800"/>
              </a:lvl1pPr>
            </a:lstStyle>
            <a:p>
              <a:pPr/>
              <a:r>
                <a:t>权重迭代更新：</a:t>
              </a:r>
            </a:p>
          </p:txBody>
        </p:sp>
      </p:grpSp>
      <p:grpSp>
        <p:nvGrpSpPr>
          <p:cNvPr id="563" name="成组"/>
          <p:cNvGrpSpPr/>
          <p:nvPr/>
        </p:nvGrpSpPr>
        <p:grpSpPr>
          <a:xfrm>
            <a:off x="12490448" y="10992439"/>
            <a:ext cx="10640358" cy="992492"/>
            <a:chOff x="0" y="0"/>
            <a:chExt cx="10640357" cy="992491"/>
          </a:xfrm>
        </p:grpSpPr>
        <p:sp>
          <p:nvSpPr>
            <p:cNvPr id="560" name="调整量  平滑项"/>
            <p:cNvSpPr txBox="1"/>
            <p:nvPr/>
          </p:nvSpPr>
          <p:spPr>
            <a:xfrm>
              <a:off x="6430486" y="0"/>
              <a:ext cx="4209872" cy="9924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just">
                <a:defRPr sz="4800"/>
              </a:pPr>
              <a:r>
                <a:rPr b="1">
                  <a:solidFill>
                    <a:srgbClr val="9437FF"/>
                  </a:solidFill>
                </a:rPr>
                <a:t>调整量</a:t>
              </a:r>
              <a:r>
                <a:t>  </a:t>
              </a:r>
              <a:r>
                <a:rPr b="1">
                  <a:solidFill>
                    <a:srgbClr val="0433FF"/>
                  </a:solidFill>
                </a:rPr>
                <a:t>平滑项</a:t>
              </a:r>
            </a:p>
          </p:txBody>
        </p:sp>
        <p:sp>
          <p:nvSpPr>
            <p:cNvPr id="561" name="圆角矩形"/>
            <p:cNvSpPr/>
            <p:nvPr/>
          </p:nvSpPr>
          <p:spPr>
            <a:xfrm>
              <a:off x="1993292" y="126496"/>
              <a:ext cx="1908578" cy="739500"/>
            </a:xfrm>
            <a:prstGeom prst="roundRect">
              <a:avLst>
                <a:gd name="adj" fmla="val 25761"/>
              </a:avLst>
            </a:prstGeom>
            <a:noFill/>
            <a:ln w="114300" cap="flat">
              <a:solidFill>
                <a:srgbClr val="0433FF"/>
              </a:solidFill>
              <a:custDash>
                <a:ds d="200000" sp="200000"/>
              </a:custDash>
              <a:miter lim="400000"/>
            </a:ln>
            <a:effectLst/>
          </p:spPr>
          <p:txBody>
            <a:bodyPr wrap="square" lIns="71437" tIns="71437" rIns="71437" bIns="71437" numCol="1" anchor="ctr">
              <a:noAutofit/>
            </a:bodyPr>
            <a:lstStyle/>
            <a:p>
              <a:pPr>
                <a:defRPr sz="5000">
                  <a:solidFill>
                    <a:srgbClr val="FFFFFF"/>
                  </a:solidFill>
                </a:defRPr>
              </a:pPr>
            </a:p>
          </p:txBody>
        </p:sp>
        <p:sp>
          <p:nvSpPr>
            <p:cNvPr id="562" name="圆角矩形"/>
            <p:cNvSpPr/>
            <p:nvPr/>
          </p:nvSpPr>
          <p:spPr>
            <a:xfrm>
              <a:off x="0" y="126496"/>
              <a:ext cx="1742870" cy="739500"/>
            </a:xfrm>
            <a:prstGeom prst="roundRect">
              <a:avLst>
                <a:gd name="adj" fmla="val 25761"/>
              </a:avLst>
            </a:prstGeom>
            <a:noFill/>
            <a:ln w="127000" cap="flat">
              <a:solidFill>
                <a:srgbClr val="9437FF"/>
              </a:solidFill>
              <a:prstDash val="solid"/>
              <a:miter lim="400000"/>
            </a:ln>
            <a:effectLst/>
          </p:spPr>
          <p:txBody>
            <a:bodyPr wrap="square" lIns="71437" tIns="71437" rIns="71437" bIns="71437" numCol="1" anchor="ctr">
              <a:noAutofit/>
            </a:bodyPr>
            <a:lstStyle/>
            <a:p>
              <a:pPr>
                <a:defRPr sz="5000">
                  <a:solidFill>
                    <a:srgbClr val="FFFFFF"/>
                  </a:solidFill>
                </a:defRPr>
              </a:pPr>
            </a:p>
          </p:txBody>
        </p:sp>
      </p:grpSp>
      <p:sp>
        <p:nvSpPr>
          <p:cNvPr id="564"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4" grpId="1" fill="hold">
                                  <p:stCondLst>
                                    <p:cond delay="0"/>
                                  </p:stCondLst>
                                  <p:iterate type="el" backwards="0">
                                    <p:tmAbs val="0"/>
                                  </p:iterate>
                                  <p:childTnLst>
                                    <p:set>
                                      <p:cBhvr>
                                        <p:cTn id="6" fill="hold"/>
                                        <p:tgtEl>
                                          <p:spTgt spid="539"/>
                                        </p:tgtEl>
                                        <p:attrNameLst>
                                          <p:attrName>style.visibility</p:attrName>
                                        </p:attrNameLst>
                                      </p:cBhvr>
                                      <p:to>
                                        <p:strVal val="visible"/>
                                      </p:to>
                                    </p:set>
                                    <p:animEffect filter="box(out)" transition="in">
                                      <p:cBhvr>
                                        <p:cTn id="7" dur="1000"/>
                                        <p:tgtEl>
                                          <p:spTgt spid="53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lt" backwards="0">
                                    <p:tmAbs val="0"/>
                                  </p:iterate>
                                  <p:childTnLst>
                                    <p:set>
                                      <p:cBhvr>
                                        <p:cTn id="11" fill="hold"/>
                                        <p:tgtEl>
                                          <p:spTgt spid="555"/>
                                        </p:tgtEl>
                                        <p:attrNameLst>
                                          <p:attrName>style.visibility</p:attrName>
                                        </p:attrNameLst>
                                      </p:cBhvr>
                                      <p:to>
                                        <p:strVal val="visible"/>
                                      </p:to>
                                    </p:set>
                                    <p:animEffect filter="fade" transition="in">
                                      <p:cBhvr>
                                        <p:cTn id="12" dur="500"/>
                                        <p:tgtEl>
                                          <p:spTgt spid="555"/>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32" presetID="4" grpId="3" fill="hold">
                                  <p:stCondLst>
                                    <p:cond delay="0"/>
                                  </p:stCondLst>
                                  <p:iterate type="el" backwards="0">
                                    <p:tmAbs val="0"/>
                                  </p:iterate>
                                  <p:childTnLst>
                                    <p:set>
                                      <p:cBhvr>
                                        <p:cTn id="16" fill="hold"/>
                                        <p:tgtEl>
                                          <p:spTgt spid="543"/>
                                        </p:tgtEl>
                                        <p:attrNameLst>
                                          <p:attrName>style.visibility</p:attrName>
                                        </p:attrNameLst>
                                      </p:cBhvr>
                                      <p:to>
                                        <p:strVal val="visible"/>
                                      </p:to>
                                    </p:set>
                                    <p:animEffect filter="box(out)" transition="in">
                                      <p:cBhvr>
                                        <p:cTn id="17" dur="1000"/>
                                        <p:tgtEl>
                                          <p:spTgt spid="543"/>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4" fill="hold">
                                  <p:stCondLst>
                                    <p:cond delay="0"/>
                                  </p:stCondLst>
                                  <p:iterate type="lt" backwards="0">
                                    <p:tmAbs val="0"/>
                                  </p:iterate>
                                  <p:childTnLst>
                                    <p:set>
                                      <p:cBhvr>
                                        <p:cTn id="21" fill="hold"/>
                                        <p:tgtEl>
                                          <p:spTgt spid="554"/>
                                        </p:tgtEl>
                                        <p:attrNameLst>
                                          <p:attrName>style.visibility</p:attrName>
                                        </p:attrNameLst>
                                      </p:cBhvr>
                                      <p:to>
                                        <p:strVal val="visible"/>
                                      </p:to>
                                    </p:set>
                                    <p:animEffect filter="fade" transition="in">
                                      <p:cBhvr>
                                        <p:cTn id="22" dur="2000"/>
                                        <p:tgtEl>
                                          <p:spTgt spid="554"/>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32" presetID="4" grpId="5" fill="hold">
                                  <p:stCondLst>
                                    <p:cond delay="0"/>
                                  </p:stCondLst>
                                  <p:iterate type="el" backwards="0">
                                    <p:tmAbs val="0"/>
                                  </p:iterate>
                                  <p:childTnLst>
                                    <p:set>
                                      <p:cBhvr>
                                        <p:cTn id="26" fill="hold"/>
                                        <p:tgtEl>
                                          <p:spTgt spid="548"/>
                                        </p:tgtEl>
                                        <p:attrNameLst>
                                          <p:attrName>style.visibility</p:attrName>
                                        </p:attrNameLst>
                                      </p:cBhvr>
                                      <p:to>
                                        <p:strVal val="visible"/>
                                      </p:to>
                                    </p:set>
                                    <p:animEffect filter="box(out)" transition="in">
                                      <p:cBhvr>
                                        <p:cTn id="27" dur="1000"/>
                                        <p:tgtEl>
                                          <p:spTgt spid="548"/>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10" grpId="6" fill="hold">
                                  <p:stCondLst>
                                    <p:cond delay="0"/>
                                  </p:stCondLst>
                                  <p:iterate type="lt" backwards="0">
                                    <p:tmAbs val="0"/>
                                  </p:iterate>
                                  <p:childTnLst>
                                    <p:set>
                                      <p:cBhvr>
                                        <p:cTn id="31" fill="hold"/>
                                        <p:tgtEl>
                                          <p:spTgt spid="556"/>
                                        </p:tgtEl>
                                        <p:attrNameLst>
                                          <p:attrName>style.visibility</p:attrName>
                                        </p:attrNameLst>
                                      </p:cBhvr>
                                      <p:to>
                                        <p:strVal val="visible"/>
                                      </p:to>
                                    </p:set>
                                    <p:animEffect filter="fade" transition="in">
                                      <p:cBhvr>
                                        <p:cTn id="32" dur="2000"/>
                                        <p:tgtEl>
                                          <p:spTgt spid="556"/>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7" fill="hold">
                                  <p:stCondLst>
                                    <p:cond delay="0"/>
                                  </p:stCondLst>
                                  <p:iterate type="el" backwards="0">
                                    <p:tmAbs val="0"/>
                                  </p:iterate>
                                  <p:childTnLst>
                                    <p:set>
                                      <p:cBhvr>
                                        <p:cTn id="36" fill="hold"/>
                                        <p:tgtEl>
                                          <p:spTgt spid="5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8" fill="hold">
                                  <p:stCondLst>
                                    <p:cond delay="0"/>
                                  </p:stCondLst>
                                  <p:iterate type="el" backwards="0">
                                    <p:tmAbs val="0"/>
                                  </p:iterate>
                                  <p:childTnLst>
                                    <p:set>
                                      <p:cBhvr>
                                        <p:cTn id="40" fill="hold"/>
                                        <p:tgtEl>
                                          <p:spTgt spid="55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9" fill="hold">
                                  <p:stCondLst>
                                    <p:cond delay="0"/>
                                  </p:stCondLst>
                                  <p:iterate type="el" backwards="0">
                                    <p:tmAbs val="0"/>
                                  </p:iterate>
                                  <p:childTnLst>
                                    <p:set>
                                      <p:cBhvr>
                                        <p:cTn id="44" fill="hold"/>
                                        <p:tgtEl>
                                          <p:spTgt spid="5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4" grpId="4"/>
      <p:bldP build="whole" bldLvl="1" animBg="1" rev="0" advAuto="0" spid="543" grpId="3"/>
      <p:bldP build="whole" bldLvl="1" animBg="1" rev="0" advAuto="0" spid="553" grpId="7"/>
      <p:bldP build="whole" bldLvl="1" animBg="1" rev="0" advAuto="0" spid="555" grpId="2"/>
      <p:bldP build="whole" bldLvl="1" animBg="1" rev="0" advAuto="0" spid="539" grpId="1"/>
      <p:bldP build="whole" bldLvl="1" animBg="1" rev="0" advAuto="0" spid="559" grpId="8"/>
      <p:bldP build="whole" bldLvl="1" animBg="1" rev="0" advAuto="0" spid="548" grpId="5"/>
      <p:bldP build="whole" bldLvl="1" animBg="1" rev="0" advAuto="0" spid="556" grpId="6"/>
      <p:bldP build="whole" bldLvl="1" animBg="1" rev="0" advAuto="0" spid="563" grpId="9"/>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6" name="图像" descr="图像"/>
          <p:cNvPicPr>
            <a:picLocks noChangeAspect="1"/>
          </p:cNvPicPr>
          <p:nvPr/>
        </p:nvPicPr>
        <p:blipFill>
          <a:blip r:embed="rId2">
            <a:extLst/>
          </a:blip>
          <a:stretch>
            <a:fillRect/>
          </a:stretch>
        </p:blipFill>
        <p:spPr>
          <a:xfrm>
            <a:off x="18846800" y="12080724"/>
            <a:ext cx="5188696" cy="1579169"/>
          </a:xfrm>
          <a:prstGeom prst="rect">
            <a:avLst/>
          </a:prstGeom>
          <a:ln w="12700">
            <a:miter lim="400000"/>
          </a:ln>
        </p:spPr>
      </p:pic>
      <p:sp>
        <p:nvSpPr>
          <p:cNvPr id="567"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sp>
        <p:nvSpPr>
          <p:cNvPr id="568" name="BP神经网络Python实现"/>
          <p:cNvSpPr txBox="1"/>
          <p:nvPr>
            <p:ph type="ctrTitle"/>
          </p:nvPr>
        </p:nvSpPr>
        <p:spPr>
          <a:xfrm>
            <a:off x="1175246" y="1413271"/>
            <a:ext cx="22033508" cy="5225258"/>
          </a:xfrm>
          <a:prstGeom prst="rect">
            <a:avLst/>
          </a:prstGeom>
        </p:spPr>
        <p:txBody>
          <a:bodyPr/>
          <a:lstStyle/>
          <a:p>
            <a:pPr>
              <a:defRPr sz="14000">
                <a:solidFill>
                  <a:srgbClr val="0096FF"/>
                </a:solidFill>
              </a:defRPr>
            </a:pPr>
            <a:r>
              <a:rPr>
                <a:latin typeface="Times New Roman"/>
                <a:ea typeface="Times New Roman"/>
                <a:cs typeface="Times New Roman"/>
                <a:sym typeface="Times New Roman"/>
              </a:rPr>
              <a:t>BP</a:t>
            </a:r>
            <a:r>
              <a:t>神经网络</a:t>
            </a:r>
            <a:r>
              <a:rPr>
                <a:latin typeface="Times New Roman"/>
                <a:ea typeface="Times New Roman"/>
                <a:cs typeface="Times New Roman"/>
                <a:sym typeface="Times New Roman"/>
              </a:rPr>
              <a:t>Python</a:t>
            </a:r>
            <a:r>
              <a:t>实现</a:t>
            </a:r>
          </a:p>
        </p:txBody>
      </p:sp>
      <p:sp>
        <p:nvSpPr>
          <p:cNvPr id="569"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1" name="图像" descr="图像"/>
          <p:cNvPicPr>
            <a:picLocks noChangeAspect="1"/>
          </p:cNvPicPr>
          <p:nvPr/>
        </p:nvPicPr>
        <p:blipFill>
          <a:blip r:embed="rId2">
            <a:extLst/>
          </a:blip>
          <a:stretch>
            <a:fillRect/>
          </a:stretch>
        </p:blipFill>
        <p:spPr>
          <a:xfrm>
            <a:off x="18846800" y="12080724"/>
            <a:ext cx="5188696" cy="1579169"/>
          </a:xfrm>
          <a:prstGeom prst="rect">
            <a:avLst/>
          </a:prstGeom>
          <a:ln w="12700">
            <a:miter lim="400000"/>
          </a:ln>
        </p:spPr>
      </p:pic>
      <p:sp>
        <p:nvSpPr>
          <p:cNvPr id="572"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pic>
        <p:nvPicPr>
          <p:cNvPr id="573" name="截屏2020-07-21 下午4.23.17.png" descr="截屏2020-07-21 下午4.23.17.png"/>
          <p:cNvPicPr>
            <a:picLocks noChangeAspect="1"/>
          </p:cNvPicPr>
          <p:nvPr/>
        </p:nvPicPr>
        <p:blipFill>
          <a:blip r:embed="rId3">
            <a:extLst/>
          </a:blip>
          <a:stretch>
            <a:fillRect/>
          </a:stretch>
        </p:blipFill>
        <p:spPr>
          <a:xfrm>
            <a:off x="5606512" y="3837591"/>
            <a:ext cx="14443324" cy="8225503"/>
          </a:xfrm>
          <a:prstGeom prst="rect">
            <a:avLst/>
          </a:prstGeom>
          <a:ln w="12700">
            <a:miter lim="400000"/>
          </a:ln>
        </p:spPr>
      </p:pic>
      <p:pic>
        <p:nvPicPr>
          <p:cNvPr id="574" name="截屏2020-07-21 下午4.24.27.png" descr="截屏2020-07-21 下午4.24.27.png"/>
          <p:cNvPicPr>
            <a:picLocks noChangeAspect="1"/>
          </p:cNvPicPr>
          <p:nvPr/>
        </p:nvPicPr>
        <p:blipFill>
          <a:blip r:embed="rId4">
            <a:extLst/>
          </a:blip>
          <a:stretch>
            <a:fillRect/>
          </a:stretch>
        </p:blipFill>
        <p:spPr>
          <a:xfrm>
            <a:off x="842730" y="2844800"/>
            <a:ext cx="3898901" cy="5613400"/>
          </a:xfrm>
          <a:prstGeom prst="rect">
            <a:avLst/>
          </a:prstGeom>
          <a:ln w="12700">
            <a:miter lim="400000"/>
          </a:ln>
        </p:spPr>
      </p:pic>
      <p:sp>
        <p:nvSpPr>
          <p:cNvPr id="575" name="从一个9行代码的BP神经网络讲起"/>
          <p:cNvSpPr txBox="1"/>
          <p:nvPr/>
        </p:nvSpPr>
        <p:spPr>
          <a:xfrm>
            <a:off x="1088338" y="899993"/>
            <a:ext cx="11416284"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96FF"/>
                </a:solidFill>
              </a:defRPr>
            </a:pPr>
            <a:r>
              <a:rPr>
                <a:latin typeface="Times New Roman"/>
                <a:ea typeface="Times New Roman"/>
                <a:cs typeface="Times New Roman"/>
                <a:sym typeface="Times New Roman"/>
              </a:rPr>
              <a:t>从一个9行代码的BP</a:t>
            </a:r>
            <a:r>
              <a:rPr>
                <a:latin typeface="Times New Roman"/>
                <a:ea typeface="Times New Roman"/>
                <a:cs typeface="Times New Roman"/>
                <a:sym typeface="Times New Roman"/>
              </a:rPr>
              <a:t>神经网络讲起</a:t>
            </a:r>
          </a:p>
        </p:txBody>
      </p:sp>
      <p:sp>
        <p:nvSpPr>
          <p:cNvPr id="576" name="A simple back propagation neural network in 9 lines of python code"/>
          <p:cNvSpPr txBox="1"/>
          <p:nvPr/>
        </p:nvSpPr>
        <p:spPr>
          <a:xfrm>
            <a:off x="5521251" y="2754560"/>
            <a:ext cx="18240973" cy="81548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sz="4800">
                <a:latin typeface="Times New Roman"/>
                <a:ea typeface="Times New Roman"/>
                <a:cs typeface="Times New Roman"/>
                <a:sym typeface="Times New Roman"/>
              </a:defRPr>
            </a:lvl1pPr>
          </a:lstStyle>
          <a:p>
            <a:pPr/>
            <a:r>
              <a:t>A simple back propagation neural network in 9 lines of python code</a:t>
            </a:r>
          </a:p>
        </p:txBody>
      </p:sp>
      <p:sp>
        <p:nvSpPr>
          <p:cNvPr id="577" name="#bp神经网络训练部分的输入。"/>
          <p:cNvSpPr txBox="1"/>
          <p:nvPr/>
        </p:nvSpPr>
        <p:spPr>
          <a:xfrm>
            <a:off x="5662893" y="5159811"/>
            <a:ext cx="3584576"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2000">
                <a:solidFill>
                  <a:srgbClr val="FF2600"/>
                </a:solidFill>
              </a:defRPr>
            </a:pPr>
            <a:r>
              <a:rPr>
                <a:latin typeface="Times New Roman"/>
                <a:ea typeface="Times New Roman"/>
                <a:cs typeface="Times New Roman"/>
                <a:sym typeface="Times New Roman"/>
              </a:rPr>
              <a:t>#bp</a:t>
            </a:r>
            <a:r>
              <a:t>神经网络训练部分的输入。</a:t>
            </a:r>
          </a:p>
        </p:txBody>
      </p:sp>
      <p:sp>
        <p:nvSpPr>
          <p:cNvPr id="578" name="#bp神经网络训练部分的输出，.T表示矩阵转置。"/>
          <p:cNvSpPr txBox="1"/>
          <p:nvPr/>
        </p:nvSpPr>
        <p:spPr>
          <a:xfrm>
            <a:off x="5667867" y="6074211"/>
            <a:ext cx="5581229"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2000">
                <a:solidFill>
                  <a:srgbClr val="FF2600"/>
                </a:solidFill>
              </a:defRPr>
            </a:pPr>
            <a:r>
              <a:rPr>
                <a:latin typeface="Times New Roman"/>
                <a:ea typeface="Times New Roman"/>
                <a:cs typeface="Times New Roman"/>
                <a:sym typeface="Times New Roman"/>
              </a:rPr>
              <a:t>#bp</a:t>
            </a:r>
            <a:r>
              <a:t>神经网络训练部分的输出，</a:t>
            </a:r>
            <a:r>
              <a:rPr>
                <a:latin typeface="Times New Roman"/>
                <a:ea typeface="Times New Roman"/>
                <a:cs typeface="Times New Roman"/>
                <a:sym typeface="Times New Roman"/>
              </a:rPr>
              <a:t>.T</a:t>
            </a:r>
            <a:r>
              <a:t>表示矩阵转置。</a:t>
            </a:r>
          </a:p>
        </p:txBody>
      </p:sp>
      <p:sp>
        <p:nvSpPr>
          <p:cNvPr id="579" name="#从numpy库中调用exp（指数函数）、array（数组）、random（随机函数）、dot（矩阵相乘函数）。"/>
          <p:cNvSpPr txBox="1"/>
          <p:nvPr/>
        </p:nvSpPr>
        <p:spPr>
          <a:xfrm>
            <a:off x="5709493" y="4160261"/>
            <a:ext cx="11358985"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2000">
                <a:solidFill>
                  <a:srgbClr val="FF2600"/>
                </a:solidFill>
              </a:defRPr>
            </a:pPr>
            <a:r>
              <a:rPr>
                <a:latin typeface="Times New Roman"/>
                <a:ea typeface="Times New Roman"/>
                <a:cs typeface="Times New Roman"/>
                <a:sym typeface="Times New Roman"/>
              </a:rPr>
              <a:t>#</a:t>
            </a:r>
            <a:r>
              <a:t>从</a:t>
            </a:r>
            <a:r>
              <a:rPr>
                <a:latin typeface="Times New Roman"/>
                <a:ea typeface="Times New Roman"/>
                <a:cs typeface="Times New Roman"/>
                <a:sym typeface="Times New Roman"/>
              </a:rPr>
              <a:t>numpy</a:t>
            </a:r>
            <a:r>
              <a:t>库中调用</a:t>
            </a:r>
            <a:r>
              <a:rPr>
                <a:latin typeface="Times New Roman"/>
                <a:ea typeface="Times New Roman"/>
                <a:cs typeface="Times New Roman"/>
                <a:sym typeface="Times New Roman"/>
              </a:rPr>
              <a:t>exp（指数函数）、array（数组）、random（随机函数）、dot（矩阵相乘函数）</a:t>
            </a:r>
            <a:r>
              <a:t>。</a:t>
            </a:r>
          </a:p>
        </p:txBody>
      </p:sp>
      <p:pic>
        <p:nvPicPr>
          <p:cNvPr id="580" name="截屏2020-07-21 下午4.39.17.png" descr="截屏2020-07-21 下午4.39.17.png"/>
          <p:cNvPicPr>
            <a:picLocks noChangeAspect="1"/>
          </p:cNvPicPr>
          <p:nvPr/>
        </p:nvPicPr>
        <p:blipFill>
          <a:blip r:embed="rId5">
            <a:extLst/>
          </a:blip>
          <a:stretch>
            <a:fillRect/>
          </a:stretch>
        </p:blipFill>
        <p:spPr>
          <a:xfrm>
            <a:off x="21375937" y="4410995"/>
            <a:ext cx="1685786" cy="1391754"/>
          </a:xfrm>
          <a:prstGeom prst="rect">
            <a:avLst/>
          </a:prstGeom>
          <a:ln w="12700">
            <a:miter lim="400000"/>
          </a:ln>
        </p:spPr>
      </p:pic>
      <p:pic>
        <p:nvPicPr>
          <p:cNvPr id="581" name="截屏2020-07-21 下午4.39.44.png" descr="截屏2020-07-21 下午4.39.44.png"/>
          <p:cNvPicPr>
            <a:picLocks noChangeAspect="1"/>
          </p:cNvPicPr>
          <p:nvPr/>
        </p:nvPicPr>
        <p:blipFill>
          <a:blip r:embed="rId6">
            <a:extLst/>
          </a:blip>
          <a:stretch>
            <a:fillRect/>
          </a:stretch>
        </p:blipFill>
        <p:spPr>
          <a:xfrm>
            <a:off x="20813118" y="6899774"/>
            <a:ext cx="2811425" cy="1366377"/>
          </a:xfrm>
          <a:prstGeom prst="rect">
            <a:avLst/>
          </a:prstGeom>
          <a:ln w="12700">
            <a:miter lim="400000"/>
          </a:ln>
        </p:spPr>
      </p:pic>
      <p:pic>
        <p:nvPicPr>
          <p:cNvPr id="582" name="截屏2020-07-21 下午4.40.14.png" descr="截屏2020-07-21 下午4.40.14.png"/>
          <p:cNvPicPr>
            <a:picLocks noChangeAspect="1"/>
          </p:cNvPicPr>
          <p:nvPr/>
        </p:nvPicPr>
        <p:blipFill>
          <a:blip r:embed="rId7">
            <a:extLst/>
          </a:blip>
          <a:stretch>
            <a:fillRect/>
          </a:stretch>
        </p:blipFill>
        <p:spPr>
          <a:xfrm>
            <a:off x="20838518" y="9212231"/>
            <a:ext cx="2811425" cy="2655234"/>
          </a:xfrm>
          <a:prstGeom prst="rect">
            <a:avLst/>
          </a:prstGeom>
          <a:ln w="25400">
            <a:solidFill>
              <a:srgbClr val="000000"/>
            </a:solidFill>
            <a:miter lim="400000"/>
          </a:ln>
        </p:spPr>
      </p:pic>
      <p:sp>
        <p:nvSpPr>
          <p:cNvPr id="583" name="#使用随机函数生成随机数，使用seed函数能够确保每次生成的随机数一致。"/>
          <p:cNvSpPr txBox="1"/>
          <p:nvPr/>
        </p:nvSpPr>
        <p:spPr>
          <a:xfrm>
            <a:off x="5716633" y="7001310"/>
            <a:ext cx="8607897"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2000">
                <a:solidFill>
                  <a:srgbClr val="FF2600"/>
                </a:solidFill>
              </a:defRPr>
            </a:pPr>
            <a:r>
              <a:rPr>
                <a:latin typeface="Times New Roman"/>
                <a:ea typeface="Times New Roman"/>
                <a:cs typeface="Times New Roman"/>
                <a:sym typeface="Times New Roman"/>
              </a:rPr>
              <a:t>#</a:t>
            </a:r>
            <a:r>
              <a:t>使用随机函数生成随机数，使用</a:t>
            </a:r>
            <a:r>
              <a:rPr>
                <a:latin typeface="Times New Roman"/>
                <a:ea typeface="Times New Roman"/>
                <a:cs typeface="Times New Roman"/>
                <a:sym typeface="Times New Roman"/>
              </a:rPr>
              <a:t>seed</a:t>
            </a:r>
            <a:r>
              <a:t>函数能够确保每次生成的随机数一致。</a:t>
            </a:r>
          </a:p>
        </p:txBody>
      </p:sp>
      <p:grpSp>
        <p:nvGrpSpPr>
          <p:cNvPr id="586" name="成组"/>
          <p:cNvGrpSpPr/>
          <p:nvPr/>
        </p:nvGrpSpPr>
        <p:grpSpPr>
          <a:xfrm>
            <a:off x="5746224" y="7890310"/>
            <a:ext cx="7801641" cy="629905"/>
            <a:chOff x="0" y="0"/>
            <a:chExt cx="7801638" cy="629903"/>
          </a:xfrm>
        </p:grpSpPr>
        <p:sp>
          <p:nvSpPr>
            <p:cNvPr id="584" name="#生成一个随机数组，数组格式为3行1列，用来存储初始权重。e.g."/>
            <p:cNvSpPr txBox="1"/>
            <p:nvPr/>
          </p:nvSpPr>
          <p:spPr>
            <a:xfrm>
              <a:off x="-1" y="38099"/>
              <a:ext cx="7507314"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sz="2000">
                  <a:solidFill>
                    <a:srgbClr val="FF2600"/>
                  </a:solidFill>
                </a:defRPr>
              </a:pPr>
              <a:r>
                <a:rPr>
                  <a:latin typeface="Times New Roman"/>
                  <a:ea typeface="Times New Roman"/>
                  <a:cs typeface="Times New Roman"/>
                  <a:sym typeface="Times New Roman"/>
                </a:rPr>
                <a:t>#</a:t>
              </a:r>
              <a:r>
                <a:t>生成一个随机数组，数组格式为</a:t>
              </a:r>
              <a:r>
                <a:rPr>
                  <a:latin typeface="Times New Roman"/>
                  <a:ea typeface="Times New Roman"/>
                  <a:cs typeface="Times New Roman"/>
                  <a:sym typeface="Times New Roman"/>
                </a:rPr>
                <a:t>3</a:t>
              </a:r>
              <a:r>
                <a:t>行</a:t>
              </a:r>
              <a:r>
                <a:rPr>
                  <a:latin typeface="Times New Roman"/>
                  <a:ea typeface="Times New Roman"/>
                  <a:cs typeface="Times New Roman"/>
                  <a:sym typeface="Times New Roman"/>
                </a:rPr>
                <a:t>1</a:t>
              </a:r>
              <a:r>
                <a:t>列，用来存储初始权重。</a:t>
              </a:r>
              <a:r>
                <a:rPr>
                  <a:latin typeface="Times New Roman"/>
                  <a:ea typeface="Times New Roman"/>
                  <a:cs typeface="Times New Roman"/>
                  <a:sym typeface="Times New Roman"/>
                </a:rPr>
                <a:t>e.g.</a:t>
              </a:r>
            </a:p>
          </p:txBody>
        </p:sp>
        <p:pic>
          <p:nvPicPr>
            <p:cNvPr id="585" name="截屏2020-07-21 下午4.47.38.png" descr="截屏2020-07-21 下午4.47.38.png"/>
            <p:cNvPicPr>
              <a:picLocks noChangeAspect="1"/>
            </p:cNvPicPr>
            <p:nvPr/>
          </p:nvPicPr>
          <p:blipFill>
            <a:blip r:embed="rId8">
              <a:extLst/>
            </a:blip>
            <a:stretch>
              <a:fillRect/>
            </a:stretch>
          </p:blipFill>
          <p:spPr>
            <a:xfrm>
              <a:off x="7516490" y="0"/>
              <a:ext cx="285149" cy="629904"/>
            </a:xfrm>
            <a:prstGeom prst="rect">
              <a:avLst/>
            </a:prstGeom>
            <a:ln w="12700" cap="flat">
              <a:noFill/>
              <a:miter lim="400000"/>
            </a:ln>
            <a:effectLst/>
          </p:spPr>
        </p:pic>
      </p:grpSp>
      <p:sp>
        <p:nvSpPr>
          <p:cNvPr id="587" name="#使用for语句循环10000次，将训练集的输入和权重采用.dot进行矩阵相乘，将相乘得到的结果输入到sigmoid函数，然后将得到的结果赋值给output."/>
          <p:cNvSpPr txBox="1"/>
          <p:nvPr/>
        </p:nvSpPr>
        <p:spPr>
          <a:xfrm>
            <a:off x="6170344" y="9027915"/>
            <a:ext cx="11224683" cy="86486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sz="2000">
                <a:solidFill>
                  <a:srgbClr val="FF2600"/>
                </a:solidFill>
                <a:latin typeface="Times New Roman"/>
                <a:ea typeface="Times New Roman"/>
                <a:cs typeface="Times New Roman"/>
                <a:sym typeface="Times New Roman"/>
              </a:defRPr>
            </a:lvl1pPr>
          </a:lstStyle>
          <a:p>
            <a:pPr>
              <a:defRPr>
                <a:latin typeface="+mn-lt"/>
                <a:ea typeface="+mn-ea"/>
                <a:cs typeface="+mn-cs"/>
                <a:sym typeface="Marker Felt"/>
              </a:defRPr>
            </a:pPr>
            <a:r>
              <a:rPr>
                <a:latin typeface="Times New Roman"/>
                <a:ea typeface="Times New Roman"/>
                <a:cs typeface="Times New Roman"/>
                <a:sym typeface="Times New Roman"/>
              </a:rPr>
              <a:t>#使用for语句循环10000次，将训练集的输入和权重采用.dot进行矩阵相乘，将相乘得到的结果输入到sigmoid函数，然后将得到的结果赋值给output.</a:t>
            </a:r>
          </a:p>
        </p:txBody>
      </p:sp>
      <p:sp>
        <p:nvSpPr>
          <p:cNvPr id="588" name="#权重的调整采用“误差加权导数”公式。"/>
          <p:cNvSpPr txBox="1"/>
          <p:nvPr/>
        </p:nvSpPr>
        <p:spPr>
          <a:xfrm>
            <a:off x="6195744" y="10163610"/>
            <a:ext cx="11224683" cy="49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sz="2000">
                <a:solidFill>
                  <a:srgbClr val="FF2600"/>
                </a:solidFill>
                <a:latin typeface="Times New Roman"/>
                <a:ea typeface="Times New Roman"/>
                <a:cs typeface="Times New Roman"/>
                <a:sym typeface="Times New Roman"/>
              </a:defRPr>
            </a:lvl1pPr>
          </a:lstStyle>
          <a:p>
            <a:pPr>
              <a:defRPr>
                <a:latin typeface="+mn-lt"/>
                <a:ea typeface="+mn-ea"/>
                <a:cs typeface="+mn-cs"/>
                <a:sym typeface="Marker Felt"/>
              </a:defRPr>
            </a:pPr>
            <a:r>
              <a:rPr>
                <a:latin typeface="Times New Roman"/>
                <a:ea typeface="Times New Roman"/>
                <a:cs typeface="Times New Roman"/>
                <a:sym typeface="Times New Roman"/>
              </a:rPr>
              <a:t>#权重的调整采用“误差加权导数”公式。</a:t>
            </a:r>
          </a:p>
        </p:txBody>
      </p:sp>
      <p:sp>
        <p:nvSpPr>
          <p:cNvPr id="589" name="#synaptic_weights是调整之后的最终权重，数组（矩阵）[1，0，0]与这个权重矩阵通过dot函数进行相乘，将相乘的结果作为输入引入到sigmoid函数，得到最终的结果。"/>
          <p:cNvSpPr txBox="1"/>
          <p:nvPr/>
        </p:nvSpPr>
        <p:spPr>
          <a:xfrm>
            <a:off x="6195744" y="10907515"/>
            <a:ext cx="11224683" cy="86486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sz="2000">
                <a:solidFill>
                  <a:srgbClr val="FF2600"/>
                </a:solidFill>
                <a:latin typeface="Times New Roman"/>
                <a:ea typeface="Times New Roman"/>
                <a:cs typeface="Times New Roman"/>
                <a:sym typeface="Times New Roman"/>
              </a:defRPr>
            </a:lvl1pPr>
          </a:lstStyle>
          <a:p>
            <a:pPr>
              <a:defRPr>
                <a:latin typeface="+mn-lt"/>
                <a:ea typeface="+mn-ea"/>
                <a:cs typeface="+mn-cs"/>
                <a:sym typeface="Marker Felt"/>
              </a:defRPr>
            </a:pPr>
            <a:r>
              <a:rPr>
                <a:latin typeface="Times New Roman"/>
                <a:ea typeface="Times New Roman"/>
                <a:cs typeface="Times New Roman"/>
                <a:sym typeface="Times New Roman"/>
              </a:rPr>
              <a:t>#synaptic_weights是调整之后的最终权重，数组（矩阵）[1，0，0]与这个权重矩阵通过dot函数进行相乘，将相乘的结果作为输入引入到sigmoid函数，得到最终的结果。</a:t>
            </a:r>
          </a:p>
        </p:txBody>
      </p:sp>
      <p:pic>
        <p:nvPicPr>
          <p:cNvPr id="590" name="截屏2020-07-21 下午5.11.36.png" descr="截屏2020-07-21 下午5.11.36.png"/>
          <p:cNvPicPr>
            <a:picLocks noChangeAspect="1"/>
          </p:cNvPicPr>
          <p:nvPr/>
        </p:nvPicPr>
        <p:blipFill>
          <a:blip r:embed="rId9">
            <a:extLst/>
          </a:blip>
          <a:stretch>
            <a:fillRect/>
          </a:stretch>
        </p:blipFill>
        <p:spPr>
          <a:xfrm>
            <a:off x="132655" y="8949728"/>
            <a:ext cx="5378793" cy="2996187"/>
          </a:xfrm>
          <a:prstGeom prst="rect">
            <a:avLst/>
          </a:prstGeom>
          <a:ln w="25400">
            <a:solidFill>
              <a:srgbClr val="000000"/>
            </a:solidFill>
            <a:miter lim="400000"/>
          </a:ln>
        </p:spPr>
      </p:pic>
      <p:sp>
        <p:nvSpPr>
          <p:cNvPr id="591"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579"/>
                                        </p:tgtEl>
                                        <p:attrNameLst>
                                          <p:attrName>style.visibility</p:attrName>
                                        </p:attrNameLst>
                                      </p:cBhvr>
                                      <p:to>
                                        <p:strVal val="visible"/>
                                      </p:to>
                                    </p:set>
                                    <p:animEffect filter="wipe(left)" transition="in">
                                      <p:cBhvr>
                                        <p:cTn id="7" dur="500"/>
                                        <p:tgtEl>
                                          <p:spTgt spid="57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577"/>
                                        </p:tgtEl>
                                        <p:attrNameLst>
                                          <p:attrName>style.visibility</p:attrName>
                                        </p:attrNameLst>
                                      </p:cBhvr>
                                      <p:to>
                                        <p:strVal val="visible"/>
                                      </p:to>
                                    </p:set>
                                    <p:animEffect filter="wipe(left)" transition="in">
                                      <p:cBhvr>
                                        <p:cTn id="12" dur="1000"/>
                                        <p:tgtEl>
                                          <p:spTgt spid="577"/>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578"/>
                                        </p:tgtEl>
                                        <p:attrNameLst>
                                          <p:attrName>style.visibility</p:attrName>
                                        </p:attrNameLst>
                                      </p:cBhvr>
                                      <p:to>
                                        <p:strVal val="visible"/>
                                      </p:to>
                                    </p:set>
                                    <p:animEffect filter="wipe(left)" transition="in">
                                      <p:cBhvr>
                                        <p:cTn id="17" dur="1000"/>
                                        <p:tgtEl>
                                          <p:spTgt spid="578"/>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8" presetID="22" grpId="4" fill="hold">
                                  <p:stCondLst>
                                    <p:cond delay="0"/>
                                  </p:stCondLst>
                                  <p:iterate type="el" backwards="0">
                                    <p:tmAbs val="0"/>
                                  </p:iterate>
                                  <p:childTnLst>
                                    <p:set>
                                      <p:cBhvr>
                                        <p:cTn id="21" fill="hold"/>
                                        <p:tgtEl>
                                          <p:spTgt spid="580"/>
                                        </p:tgtEl>
                                        <p:attrNameLst>
                                          <p:attrName>style.visibility</p:attrName>
                                        </p:attrNameLst>
                                      </p:cBhvr>
                                      <p:to>
                                        <p:strVal val="visible"/>
                                      </p:to>
                                    </p:set>
                                    <p:animEffect filter="wipe(left)" transition="in">
                                      <p:cBhvr>
                                        <p:cTn id="22" dur="1000"/>
                                        <p:tgtEl>
                                          <p:spTgt spid="580"/>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8" presetID="22" grpId="5" fill="hold">
                                  <p:stCondLst>
                                    <p:cond delay="0"/>
                                  </p:stCondLst>
                                  <p:iterate type="el" backwards="0">
                                    <p:tmAbs val="0"/>
                                  </p:iterate>
                                  <p:childTnLst>
                                    <p:set>
                                      <p:cBhvr>
                                        <p:cTn id="26" fill="hold"/>
                                        <p:tgtEl>
                                          <p:spTgt spid="583"/>
                                        </p:tgtEl>
                                        <p:attrNameLst>
                                          <p:attrName>style.visibility</p:attrName>
                                        </p:attrNameLst>
                                      </p:cBhvr>
                                      <p:to>
                                        <p:strVal val="visible"/>
                                      </p:to>
                                    </p:set>
                                    <p:animEffect filter="wipe(left)" transition="in">
                                      <p:cBhvr>
                                        <p:cTn id="27" dur="1000"/>
                                        <p:tgtEl>
                                          <p:spTgt spid="583"/>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8" presetID="22" grpId="6" fill="hold">
                                  <p:stCondLst>
                                    <p:cond delay="0"/>
                                  </p:stCondLst>
                                  <p:iterate type="el" backwards="0">
                                    <p:tmAbs val="0"/>
                                  </p:iterate>
                                  <p:childTnLst>
                                    <p:set>
                                      <p:cBhvr>
                                        <p:cTn id="31" fill="hold"/>
                                        <p:tgtEl>
                                          <p:spTgt spid="586"/>
                                        </p:tgtEl>
                                        <p:attrNameLst>
                                          <p:attrName>style.visibility</p:attrName>
                                        </p:attrNameLst>
                                      </p:cBhvr>
                                      <p:to>
                                        <p:strVal val="visible"/>
                                      </p:to>
                                    </p:set>
                                    <p:animEffect filter="wipe(left)" transition="in">
                                      <p:cBhvr>
                                        <p:cTn id="32" dur="1000"/>
                                        <p:tgtEl>
                                          <p:spTgt spid="586"/>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2" grpId="7" fill="hold">
                                  <p:stCondLst>
                                    <p:cond delay="0"/>
                                  </p:stCondLst>
                                  <p:iterate type="el" backwards="0">
                                    <p:tmAbs val="0"/>
                                  </p:iterate>
                                  <p:childTnLst>
                                    <p:set>
                                      <p:cBhvr>
                                        <p:cTn id="36" fill="hold"/>
                                        <p:tgtEl>
                                          <p:spTgt spid="587"/>
                                        </p:tgtEl>
                                        <p:attrNameLst>
                                          <p:attrName>style.visibility</p:attrName>
                                        </p:attrNameLst>
                                      </p:cBhvr>
                                      <p:to>
                                        <p:strVal val="visible"/>
                                      </p:to>
                                    </p:set>
                                    <p:animEffect filter="wipe(left)" transition="in">
                                      <p:cBhvr>
                                        <p:cTn id="37" dur="1000"/>
                                        <p:tgtEl>
                                          <p:spTgt spid="587"/>
                                        </p:tgtEl>
                                      </p:cBhvr>
                                    </p:animEffec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8" presetID="22" grpId="8" fill="hold">
                                  <p:stCondLst>
                                    <p:cond delay="0"/>
                                  </p:stCondLst>
                                  <p:iterate type="el" backwards="0">
                                    <p:tmAbs val="0"/>
                                  </p:iterate>
                                  <p:childTnLst>
                                    <p:set>
                                      <p:cBhvr>
                                        <p:cTn id="41" fill="hold"/>
                                        <p:tgtEl>
                                          <p:spTgt spid="588"/>
                                        </p:tgtEl>
                                        <p:attrNameLst>
                                          <p:attrName>style.visibility</p:attrName>
                                        </p:attrNameLst>
                                      </p:cBhvr>
                                      <p:to>
                                        <p:strVal val="visible"/>
                                      </p:to>
                                    </p:set>
                                    <p:animEffect filter="wipe(left)" transition="in">
                                      <p:cBhvr>
                                        <p:cTn id="42" dur="1000"/>
                                        <p:tgtEl>
                                          <p:spTgt spid="588"/>
                                        </p:tgtEl>
                                      </p:cBhvr>
                                    </p:animEffec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8" presetID="22" grpId="9" fill="hold">
                                  <p:stCondLst>
                                    <p:cond delay="0"/>
                                  </p:stCondLst>
                                  <p:iterate type="el" backwards="0">
                                    <p:tmAbs val="0"/>
                                  </p:iterate>
                                  <p:childTnLst>
                                    <p:set>
                                      <p:cBhvr>
                                        <p:cTn id="46" fill="hold"/>
                                        <p:tgtEl>
                                          <p:spTgt spid="590"/>
                                        </p:tgtEl>
                                        <p:attrNameLst>
                                          <p:attrName>style.visibility</p:attrName>
                                        </p:attrNameLst>
                                      </p:cBhvr>
                                      <p:to>
                                        <p:strVal val="visible"/>
                                      </p:to>
                                    </p:set>
                                    <p:animEffect filter="wipe(left)" transition="in">
                                      <p:cBhvr>
                                        <p:cTn id="47" dur="1000"/>
                                        <p:tgtEl>
                                          <p:spTgt spid="590"/>
                                        </p:tgtEl>
                                      </p:cBhvr>
                                    </p:animEffect>
                                  </p:childTnLst>
                                </p:cTn>
                              </p:par>
                            </p:childTnLst>
                          </p:cTn>
                        </p:par>
                      </p:childTnLst>
                    </p:cTn>
                  </p:par>
                  <p:par>
                    <p:cTn id="48" fill="hold">
                      <p:stCondLst>
                        <p:cond delay="indefinite"/>
                      </p:stCondLst>
                      <p:childTnLst>
                        <p:par>
                          <p:cTn id="49" fill="hold">
                            <p:stCondLst>
                              <p:cond delay="0"/>
                            </p:stCondLst>
                            <p:childTnLst>
                              <p:par>
                                <p:cTn id="50" presetClass="entr" nodeType="clickEffect" presetSubtype="8" presetID="22" grpId="10" fill="hold">
                                  <p:stCondLst>
                                    <p:cond delay="0"/>
                                  </p:stCondLst>
                                  <p:iterate type="el" backwards="0">
                                    <p:tmAbs val="0"/>
                                  </p:iterate>
                                  <p:childTnLst>
                                    <p:set>
                                      <p:cBhvr>
                                        <p:cTn id="51" fill="hold"/>
                                        <p:tgtEl>
                                          <p:spTgt spid="589"/>
                                        </p:tgtEl>
                                        <p:attrNameLst>
                                          <p:attrName>style.visibility</p:attrName>
                                        </p:attrNameLst>
                                      </p:cBhvr>
                                      <p:to>
                                        <p:strVal val="visible"/>
                                      </p:to>
                                    </p:set>
                                    <p:animEffect filter="wipe(left)" transition="in">
                                      <p:cBhvr>
                                        <p:cTn id="52" dur="1000"/>
                                        <p:tgtEl>
                                          <p:spTgt spid="589"/>
                                        </p:tgtEl>
                                      </p:cBhvr>
                                    </p:animEffect>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8" presetID="22" grpId="11" fill="hold">
                                  <p:stCondLst>
                                    <p:cond delay="0"/>
                                  </p:stCondLst>
                                  <p:iterate type="el" backwards="0">
                                    <p:tmAbs val="0"/>
                                  </p:iterate>
                                  <p:childTnLst>
                                    <p:set>
                                      <p:cBhvr>
                                        <p:cTn id="56" fill="hold"/>
                                        <p:tgtEl>
                                          <p:spTgt spid="581"/>
                                        </p:tgtEl>
                                        <p:attrNameLst>
                                          <p:attrName>style.visibility</p:attrName>
                                        </p:attrNameLst>
                                      </p:cBhvr>
                                      <p:to>
                                        <p:strVal val="visible"/>
                                      </p:to>
                                    </p:set>
                                    <p:animEffect filter="wipe(left)" transition="in">
                                      <p:cBhvr>
                                        <p:cTn id="57" dur="1000"/>
                                        <p:tgtEl>
                                          <p:spTgt spid="581"/>
                                        </p:tgtEl>
                                      </p:cBhvr>
                                    </p:animEffect>
                                  </p:childTnLst>
                                </p:cTn>
                              </p:par>
                            </p:childTnLst>
                          </p:cTn>
                        </p:par>
                      </p:childTnLst>
                    </p:cTn>
                  </p:par>
                  <p:par>
                    <p:cTn id="58" fill="hold">
                      <p:stCondLst>
                        <p:cond delay="indefinite"/>
                      </p:stCondLst>
                      <p:childTnLst>
                        <p:par>
                          <p:cTn id="59" fill="hold">
                            <p:stCondLst>
                              <p:cond delay="0"/>
                            </p:stCondLst>
                            <p:childTnLst>
                              <p:par>
                                <p:cTn id="60" presetClass="entr" nodeType="clickEffect" presetSubtype="8" presetID="22" grpId="12" fill="hold">
                                  <p:stCondLst>
                                    <p:cond delay="0"/>
                                  </p:stCondLst>
                                  <p:iterate type="el" backwards="0">
                                    <p:tmAbs val="0"/>
                                  </p:iterate>
                                  <p:childTnLst>
                                    <p:set>
                                      <p:cBhvr>
                                        <p:cTn id="61" fill="hold"/>
                                        <p:tgtEl>
                                          <p:spTgt spid="582"/>
                                        </p:tgtEl>
                                        <p:attrNameLst>
                                          <p:attrName>style.visibility</p:attrName>
                                        </p:attrNameLst>
                                      </p:cBhvr>
                                      <p:to>
                                        <p:strVal val="visible"/>
                                      </p:to>
                                    </p:set>
                                    <p:animEffect filter="wipe(left)" transition="in">
                                      <p:cBhvr>
                                        <p:cTn id="62" dur="1000"/>
                                        <p:tgtEl>
                                          <p:spTgt spid="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0" grpId="9"/>
      <p:bldP build="whole" bldLvl="1" animBg="1" rev="0" advAuto="0" spid="589" grpId="10"/>
      <p:bldP build="whole" bldLvl="1" animBg="1" rev="0" advAuto="0" spid="578" grpId="3"/>
      <p:bldP build="whole" bldLvl="1" animBg="1" rev="0" advAuto="0" spid="587" grpId="7"/>
      <p:bldP build="whole" bldLvl="1" animBg="1" rev="0" advAuto="0" spid="582" grpId="12"/>
      <p:bldP build="whole" bldLvl="1" animBg="1" rev="0" advAuto="0" spid="579" grpId="1"/>
      <p:bldP build="whole" bldLvl="1" animBg="1" rev="0" advAuto="0" spid="580" grpId="4"/>
      <p:bldP build="whole" bldLvl="1" animBg="1" rev="0" advAuto="0" spid="581" grpId="11"/>
      <p:bldP build="whole" bldLvl="1" animBg="1" rev="0" advAuto="0" spid="586" grpId="6"/>
      <p:bldP build="whole" bldLvl="1" animBg="1" rev="0" advAuto="0" spid="577" grpId="2"/>
      <p:bldP build="whole" bldLvl="1" animBg="1" rev="0" advAuto="0" spid="583" grpId="5"/>
      <p:bldP build="whole" bldLvl="1" animBg="1" rev="0" advAuto="0" spid="588" grpId="8"/>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3" name="图像" descr="图像"/>
          <p:cNvPicPr>
            <a:picLocks noChangeAspect="1"/>
          </p:cNvPicPr>
          <p:nvPr/>
        </p:nvPicPr>
        <p:blipFill>
          <a:blip r:embed="rId2">
            <a:extLst/>
          </a:blip>
          <a:stretch>
            <a:fillRect/>
          </a:stretch>
        </p:blipFill>
        <p:spPr>
          <a:xfrm>
            <a:off x="18846800" y="12080724"/>
            <a:ext cx="5188696" cy="1579169"/>
          </a:xfrm>
          <a:prstGeom prst="rect">
            <a:avLst/>
          </a:prstGeom>
          <a:ln w="12700">
            <a:miter lim="400000"/>
          </a:ln>
        </p:spPr>
      </p:pic>
      <p:sp>
        <p:nvSpPr>
          <p:cNvPr id="594"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pic>
        <p:nvPicPr>
          <p:cNvPr id="595" name="图像" descr="图像"/>
          <p:cNvPicPr>
            <a:picLocks noChangeAspect="1"/>
          </p:cNvPicPr>
          <p:nvPr/>
        </p:nvPicPr>
        <p:blipFill>
          <a:blip r:embed="rId3">
            <a:extLst/>
          </a:blip>
          <a:stretch>
            <a:fillRect/>
          </a:stretch>
        </p:blipFill>
        <p:spPr>
          <a:xfrm>
            <a:off x="6300392" y="582680"/>
            <a:ext cx="11277799" cy="11277799"/>
          </a:xfrm>
          <a:prstGeom prst="rect">
            <a:avLst/>
          </a:prstGeom>
          <a:ln w="12700">
            <a:miter lim="400000"/>
          </a:ln>
        </p:spPr>
      </p:pic>
      <p:sp>
        <p:nvSpPr>
          <p:cNvPr id="596"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BP神经网络的主要结构"/>
          <p:cNvSpPr txBox="1"/>
          <p:nvPr/>
        </p:nvSpPr>
        <p:spPr>
          <a:xfrm>
            <a:off x="1151838" y="899993"/>
            <a:ext cx="7987284"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96FF"/>
                </a:solidFill>
              </a:defRPr>
            </a:pPr>
            <a:r>
              <a:rPr>
                <a:latin typeface="Times New Roman"/>
                <a:ea typeface="Times New Roman"/>
                <a:cs typeface="Times New Roman"/>
                <a:sym typeface="Times New Roman"/>
              </a:rPr>
              <a:t>BP</a:t>
            </a:r>
            <a:r>
              <a:rPr>
                <a:latin typeface="Times New Roman"/>
                <a:ea typeface="Times New Roman"/>
                <a:cs typeface="Times New Roman"/>
                <a:sym typeface="Times New Roman"/>
              </a:rPr>
              <a:t>神经网络的主要结构</a:t>
            </a:r>
          </a:p>
        </p:txBody>
      </p:sp>
      <p:sp>
        <p:nvSpPr>
          <p:cNvPr id="599" name="BP神经网络是一种典型的非线性算法。BP神经网络由输入层、输出层和之间若干层（一层或多层）隐含层构成，每一层可以有若干个节点。层与层之间节点的连接状态通过权重来体现。"/>
          <p:cNvSpPr txBox="1"/>
          <p:nvPr/>
        </p:nvSpPr>
        <p:spPr>
          <a:xfrm>
            <a:off x="966380" y="2349954"/>
            <a:ext cx="22338592" cy="272147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a:defRPr sz="4800"/>
            </a:pPr>
            <a:r>
              <a:rPr>
                <a:latin typeface="Times New Roman"/>
                <a:ea typeface="Times New Roman"/>
                <a:cs typeface="Times New Roman"/>
                <a:sym typeface="Times New Roman"/>
              </a:rPr>
              <a:t>BP</a:t>
            </a:r>
            <a:r>
              <a:t>神经网络是一种典型的非线性算法。</a:t>
            </a:r>
            <a:r>
              <a:rPr>
                <a:latin typeface="Times New Roman"/>
                <a:ea typeface="Times New Roman"/>
                <a:cs typeface="Times New Roman"/>
                <a:sym typeface="Times New Roman"/>
              </a:rPr>
              <a:t>BP</a:t>
            </a:r>
            <a:r>
              <a:t>神经网络由输入层、输出层和之间若干层（一层或多层）隐含层构成，每一层可以有若干个节点。层与层之间节点的连接状态通过权重来体现。</a:t>
            </a:r>
          </a:p>
        </p:txBody>
      </p:sp>
      <p:grpSp>
        <p:nvGrpSpPr>
          <p:cNvPr id="602" name="截屏2020-07-20 下午3.12.19.png"/>
          <p:cNvGrpSpPr/>
          <p:nvPr/>
        </p:nvGrpSpPr>
        <p:grpSpPr>
          <a:xfrm>
            <a:off x="4492306" y="5968937"/>
            <a:ext cx="4522750" cy="2260725"/>
            <a:chOff x="0" y="0"/>
            <a:chExt cx="4522748" cy="2260723"/>
          </a:xfrm>
        </p:grpSpPr>
        <p:pic>
          <p:nvPicPr>
            <p:cNvPr id="601" name="截屏2020-07-20 下午3.12.19.png" descr="截屏2020-07-20 下午3.12.19.png"/>
            <p:cNvPicPr>
              <a:picLocks noChangeAspect="1"/>
            </p:cNvPicPr>
            <p:nvPr/>
          </p:nvPicPr>
          <p:blipFill>
            <a:blip r:embed="rId2">
              <a:extLst/>
            </a:blip>
            <a:stretch>
              <a:fillRect/>
            </a:stretch>
          </p:blipFill>
          <p:spPr>
            <a:xfrm>
              <a:off x="177800" y="114300"/>
              <a:ext cx="4167149" cy="1803524"/>
            </a:xfrm>
            <a:prstGeom prst="rect">
              <a:avLst/>
            </a:prstGeom>
            <a:ln>
              <a:noFill/>
            </a:ln>
            <a:effectLst/>
          </p:spPr>
        </p:pic>
        <p:pic>
          <p:nvPicPr>
            <p:cNvPr id="600" name="截屏2020-07-20 下午3.12.19.png" descr="截屏2020-07-20 下午3.12.19.png"/>
            <p:cNvPicPr>
              <a:picLocks noChangeAspect="0"/>
            </p:cNvPicPr>
            <p:nvPr/>
          </p:nvPicPr>
          <p:blipFill>
            <a:blip r:embed="rId3">
              <a:extLst/>
            </a:blip>
            <a:stretch>
              <a:fillRect/>
            </a:stretch>
          </p:blipFill>
          <p:spPr>
            <a:xfrm>
              <a:off x="0" y="0"/>
              <a:ext cx="4522749" cy="2260724"/>
            </a:xfrm>
            <a:prstGeom prst="rect">
              <a:avLst/>
            </a:prstGeom>
            <a:effectLst/>
          </p:spPr>
        </p:pic>
      </p:grpSp>
      <p:grpSp>
        <p:nvGrpSpPr>
          <p:cNvPr id="605" name="截屏2020-07-20 下午3.07.56.png"/>
          <p:cNvGrpSpPr/>
          <p:nvPr/>
        </p:nvGrpSpPr>
        <p:grpSpPr>
          <a:xfrm>
            <a:off x="13864325" y="5057710"/>
            <a:ext cx="3733346" cy="3436116"/>
            <a:chOff x="0" y="0"/>
            <a:chExt cx="3733344" cy="3436115"/>
          </a:xfrm>
        </p:grpSpPr>
        <p:pic>
          <p:nvPicPr>
            <p:cNvPr id="604" name="截屏2020-07-20 下午3.07.56.png" descr="截屏2020-07-20 下午3.07.56.png"/>
            <p:cNvPicPr>
              <a:picLocks noChangeAspect="1"/>
            </p:cNvPicPr>
            <p:nvPr/>
          </p:nvPicPr>
          <p:blipFill>
            <a:blip r:embed="rId4">
              <a:extLst/>
            </a:blip>
            <a:stretch>
              <a:fillRect/>
            </a:stretch>
          </p:blipFill>
          <p:spPr>
            <a:xfrm>
              <a:off x="177800" y="114300"/>
              <a:ext cx="3377745" cy="2978916"/>
            </a:xfrm>
            <a:prstGeom prst="rect">
              <a:avLst/>
            </a:prstGeom>
            <a:ln>
              <a:noFill/>
            </a:ln>
            <a:effectLst/>
          </p:spPr>
        </p:pic>
        <p:pic>
          <p:nvPicPr>
            <p:cNvPr id="603" name="截屏2020-07-20 下午3.07.56.png" descr="截屏2020-07-20 下午3.07.56.png"/>
            <p:cNvPicPr>
              <a:picLocks noChangeAspect="0"/>
            </p:cNvPicPr>
            <p:nvPr/>
          </p:nvPicPr>
          <p:blipFill>
            <a:blip r:embed="rId5">
              <a:extLst/>
            </a:blip>
            <a:stretch>
              <a:fillRect/>
            </a:stretch>
          </p:blipFill>
          <p:spPr>
            <a:xfrm>
              <a:off x="0" y="0"/>
              <a:ext cx="3733345" cy="3436116"/>
            </a:xfrm>
            <a:prstGeom prst="rect">
              <a:avLst/>
            </a:prstGeom>
            <a:effectLst/>
          </p:spPr>
        </p:pic>
      </p:grpSp>
      <p:sp>
        <p:nvSpPr>
          <p:cNvPr id="606" name="(a)"/>
          <p:cNvSpPr txBox="1"/>
          <p:nvPr/>
        </p:nvSpPr>
        <p:spPr>
          <a:xfrm>
            <a:off x="6443321" y="8232765"/>
            <a:ext cx="620720" cy="5949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latin typeface="Times New Roman"/>
                <a:ea typeface="Times New Roman"/>
                <a:cs typeface="Times New Roman"/>
                <a:sym typeface="Times New Roman"/>
              </a:defRPr>
            </a:lvl1pPr>
          </a:lstStyle>
          <a:p>
            <a:pPr/>
            <a:r>
              <a:t>(a)</a:t>
            </a:r>
          </a:p>
        </p:txBody>
      </p:sp>
      <p:sp>
        <p:nvSpPr>
          <p:cNvPr id="607" name="(b)"/>
          <p:cNvSpPr txBox="1"/>
          <p:nvPr/>
        </p:nvSpPr>
        <p:spPr>
          <a:xfrm>
            <a:off x="15408871" y="8232765"/>
            <a:ext cx="644253" cy="5949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latin typeface="Times New Roman"/>
                <a:ea typeface="Times New Roman"/>
                <a:cs typeface="Times New Roman"/>
                <a:sym typeface="Times New Roman"/>
              </a:defRPr>
            </a:lvl1pPr>
          </a:lstStyle>
          <a:p>
            <a:pPr/>
            <a:r>
              <a:t>(b)</a:t>
            </a:r>
          </a:p>
        </p:txBody>
      </p:sp>
      <p:grpSp>
        <p:nvGrpSpPr>
          <p:cNvPr id="612" name="成组"/>
          <p:cNvGrpSpPr/>
          <p:nvPr/>
        </p:nvGrpSpPr>
        <p:grpSpPr>
          <a:xfrm>
            <a:off x="599006" y="9138874"/>
            <a:ext cx="10758082" cy="2192942"/>
            <a:chOff x="0" y="67783"/>
            <a:chExt cx="10758081" cy="2192940"/>
          </a:xfrm>
        </p:grpSpPr>
        <p:pic>
          <p:nvPicPr>
            <p:cNvPr id="608" name="截屏2020-07-20 上午10.50.57.png" descr="截屏2020-07-20 上午10.50.57.png"/>
            <p:cNvPicPr>
              <a:picLocks noChangeAspect="1"/>
            </p:cNvPicPr>
            <p:nvPr/>
          </p:nvPicPr>
          <p:blipFill>
            <a:blip r:embed="rId6">
              <a:extLst/>
            </a:blip>
            <a:stretch>
              <a:fillRect/>
            </a:stretch>
          </p:blipFill>
          <p:spPr>
            <a:xfrm>
              <a:off x="2464863" y="849379"/>
              <a:ext cx="3914466" cy="1352926"/>
            </a:xfrm>
            <a:prstGeom prst="rect">
              <a:avLst/>
            </a:prstGeom>
            <a:ln w="12700" cap="flat">
              <a:noFill/>
              <a:miter lim="400000"/>
            </a:ln>
            <a:effectLst/>
          </p:spPr>
        </p:pic>
        <p:sp>
          <p:nvSpPr>
            <p:cNvPr id="609" name="Sigmoid函数（激活函数）："/>
            <p:cNvSpPr/>
            <p:nvPr/>
          </p:nvSpPr>
          <p:spPr>
            <a:xfrm>
              <a:off x="0" y="427037"/>
              <a:ext cx="690971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defRPr sz="4000"/>
              </a:pPr>
              <a:r>
                <a:rPr>
                  <a:latin typeface="Times New Roman"/>
                  <a:ea typeface="Times New Roman"/>
                  <a:cs typeface="Times New Roman"/>
                  <a:sym typeface="Times New Roman"/>
                </a:rPr>
                <a:t>Sigmoid</a:t>
              </a:r>
              <a:r>
                <a:t>函数（激活函数）：</a:t>
              </a:r>
            </a:p>
          </p:txBody>
        </p:sp>
        <p:pic>
          <p:nvPicPr>
            <p:cNvPr id="610" name="图像" descr="图像"/>
            <p:cNvPicPr>
              <a:picLocks noChangeAspect="1"/>
            </p:cNvPicPr>
            <p:nvPr/>
          </p:nvPicPr>
          <p:blipFill>
            <a:blip r:embed="rId7">
              <a:extLst/>
            </a:blip>
            <a:stretch>
              <a:fillRect/>
            </a:stretch>
          </p:blipFill>
          <p:spPr>
            <a:xfrm>
              <a:off x="7465378" y="67783"/>
              <a:ext cx="3292704" cy="2192941"/>
            </a:xfrm>
            <a:prstGeom prst="rect">
              <a:avLst/>
            </a:prstGeom>
            <a:ln w="25400" cap="flat">
              <a:solidFill>
                <a:srgbClr val="000000"/>
              </a:solidFill>
              <a:prstDash val="solid"/>
              <a:miter lim="400000"/>
            </a:ln>
            <a:effectLst/>
          </p:spPr>
        </p:pic>
        <p:sp>
          <p:nvSpPr>
            <p:cNvPr id="611" name="线条"/>
            <p:cNvSpPr/>
            <p:nvPr/>
          </p:nvSpPr>
          <p:spPr>
            <a:xfrm>
              <a:off x="6632981" y="1525841"/>
              <a:ext cx="578744" cy="1"/>
            </a:xfrm>
            <a:prstGeom prst="line">
              <a:avLst/>
            </a:prstGeom>
            <a:noFill/>
            <a:ln w="127000" cap="flat">
              <a:solidFill>
                <a:schemeClr val="accent1"/>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grpSp>
        <p:nvGrpSpPr>
          <p:cNvPr id="617" name="成组"/>
          <p:cNvGrpSpPr/>
          <p:nvPr/>
        </p:nvGrpSpPr>
        <p:grpSpPr>
          <a:xfrm>
            <a:off x="12896615" y="9096205"/>
            <a:ext cx="9525239" cy="2417158"/>
            <a:chOff x="0" y="0"/>
            <a:chExt cx="9525238" cy="2417157"/>
          </a:xfrm>
        </p:grpSpPr>
        <p:grpSp>
          <p:nvGrpSpPr>
            <p:cNvPr id="615" name="截屏2020-07-20 下午5.04.40.png"/>
            <p:cNvGrpSpPr/>
            <p:nvPr/>
          </p:nvGrpSpPr>
          <p:grpSpPr>
            <a:xfrm>
              <a:off x="2447452" y="857377"/>
              <a:ext cx="7077787" cy="1559781"/>
              <a:chOff x="0" y="0"/>
              <a:chExt cx="7077785" cy="1559780"/>
            </a:xfrm>
          </p:grpSpPr>
          <p:pic>
            <p:nvPicPr>
              <p:cNvPr id="614" name="截屏2020-07-20 下午5.04.40.png" descr="截屏2020-07-20 下午5.04.40.png"/>
              <p:cNvPicPr>
                <a:picLocks noChangeAspect="1"/>
              </p:cNvPicPr>
              <p:nvPr/>
            </p:nvPicPr>
            <p:blipFill>
              <a:blip r:embed="rId8">
                <a:extLst/>
              </a:blip>
              <a:stretch>
                <a:fillRect/>
              </a:stretch>
            </p:blipFill>
            <p:spPr>
              <a:xfrm>
                <a:off x="177800" y="114300"/>
                <a:ext cx="6722186" cy="1102581"/>
              </a:xfrm>
              <a:prstGeom prst="rect">
                <a:avLst/>
              </a:prstGeom>
              <a:ln>
                <a:noFill/>
              </a:ln>
              <a:effectLst/>
            </p:spPr>
          </p:pic>
          <p:pic>
            <p:nvPicPr>
              <p:cNvPr id="613" name="截屏2020-07-20 下午5.04.40.png" descr="截屏2020-07-20 下午5.04.40.png"/>
              <p:cNvPicPr>
                <a:picLocks noChangeAspect="0"/>
              </p:cNvPicPr>
              <p:nvPr/>
            </p:nvPicPr>
            <p:blipFill>
              <a:blip r:embed="rId9">
                <a:extLst/>
              </a:blip>
              <a:stretch>
                <a:fillRect/>
              </a:stretch>
            </p:blipFill>
            <p:spPr>
              <a:xfrm>
                <a:off x="0" y="0"/>
                <a:ext cx="7077786" cy="1559781"/>
              </a:xfrm>
              <a:prstGeom prst="rect">
                <a:avLst/>
              </a:prstGeom>
              <a:effectLst/>
            </p:spPr>
          </p:pic>
        </p:grpSp>
        <p:sp>
          <p:nvSpPr>
            <p:cNvPr id="616" name="损失函数："/>
            <p:cNvSpPr txBox="1"/>
            <p:nvPr/>
          </p:nvSpPr>
          <p:spPr>
            <a:xfrm>
              <a:off x="0" y="-1"/>
              <a:ext cx="5992638"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just">
                <a:defRPr sz="4800"/>
              </a:lvl1pPr>
            </a:lstStyle>
            <a:p>
              <a:pPr/>
              <a:r>
                <a:t>损失函数：</a:t>
              </a:r>
            </a:p>
          </p:txBody>
        </p:sp>
      </p:grpSp>
      <p:grpSp>
        <p:nvGrpSpPr>
          <p:cNvPr id="620" name="成组"/>
          <p:cNvGrpSpPr/>
          <p:nvPr/>
        </p:nvGrpSpPr>
        <p:grpSpPr>
          <a:xfrm>
            <a:off x="4808092" y="11983039"/>
            <a:ext cx="9774519" cy="992492"/>
            <a:chOff x="0" y="0"/>
            <a:chExt cx="9774518" cy="992491"/>
          </a:xfrm>
        </p:grpSpPr>
        <p:pic>
          <p:nvPicPr>
            <p:cNvPr id="618" name="截屏2020-07-21 上午8.45.56.png" descr="截屏2020-07-21 上午8.45.56.png"/>
            <p:cNvPicPr>
              <a:picLocks noChangeAspect="1"/>
            </p:cNvPicPr>
            <p:nvPr/>
          </p:nvPicPr>
          <p:blipFill>
            <a:blip r:embed="rId10">
              <a:extLst/>
            </a:blip>
            <a:srcRect l="0" t="0" r="0" b="0"/>
            <a:stretch>
              <a:fillRect/>
            </a:stretch>
          </p:blipFill>
          <p:spPr>
            <a:xfrm>
              <a:off x="4092268" y="128421"/>
              <a:ext cx="5682251" cy="735650"/>
            </a:xfrm>
            <a:prstGeom prst="rect">
              <a:avLst/>
            </a:prstGeom>
            <a:ln w="12700" cap="flat">
              <a:noFill/>
              <a:miter lim="400000"/>
            </a:ln>
            <a:effectLst/>
          </p:spPr>
        </p:pic>
        <p:sp>
          <p:nvSpPr>
            <p:cNvPr id="619" name="权重迭代更新："/>
            <p:cNvSpPr txBox="1"/>
            <p:nvPr/>
          </p:nvSpPr>
          <p:spPr>
            <a:xfrm>
              <a:off x="0" y="0"/>
              <a:ext cx="4669402" cy="9924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just">
                <a:defRPr sz="4800"/>
              </a:lvl1pPr>
            </a:lstStyle>
            <a:p>
              <a:pPr/>
              <a:r>
                <a:t>权重迭代更新：</a:t>
              </a:r>
            </a:p>
          </p:txBody>
        </p:sp>
      </p:grpSp>
      <p:grpSp>
        <p:nvGrpSpPr>
          <p:cNvPr id="624" name="成组"/>
          <p:cNvGrpSpPr/>
          <p:nvPr/>
        </p:nvGrpSpPr>
        <p:grpSpPr>
          <a:xfrm>
            <a:off x="10699748" y="11983039"/>
            <a:ext cx="10640358" cy="992492"/>
            <a:chOff x="0" y="0"/>
            <a:chExt cx="10640357" cy="992491"/>
          </a:xfrm>
        </p:grpSpPr>
        <p:sp>
          <p:nvSpPr>
            <p:cNvPr id="621" name="调整量  平滑项"/>
            <p:cNvSpPr txBox="1"/>
            <p:nvPr/>
          </p:nvSpPr>
          <p:spPr>
            <a:xfrm>
              <a:off x="6430486" y="0"/>
              <a:ext cx="4209872" cy="9924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just">
                <a:defRPr sz="4800"/>
              </a:pPr>
              <a:r>
                <a:rPr b="1">
                  <a:solidFill>
                    <a:srgbClr val="9437FF"/>
                  </a:solidFill>
                </a:rPr>
                <a:t>调整量</a:t>
              </a:r>
              <a:r>
                <a:t>  </a:t>
              </a:r>
              <a:r>
                <a:rPr b="1">
                  <a:solidFill>
                    <a:srgbClr val="0433FF"/>
                  </a:solidFill>
                </a:rPr>
                <a:t>平滑项</a:t>
              </a:r>
            </a:p>
          </p:txBody>
        </p:sp>
        <p:sp>
          <p:nvSpPr>
            <p:cNvPr id="622" name="圆角矩形"/>
            <p:cNvSpPr/>
            <p:nvPr/>
          </p:nvSpPr>
          <p:spPr>
            <a:xfrm>
              <a:off x="1993292" y="126496"/>
              <a:ext cx="1908578" cy="739500"/>
            </a:xfrm>
            <a:prstGeom prst="roundRect">
              <a:avLst>
                <a:gd name="adj" fmla="val 25761"/>
              </a:avLst>
            </a:prstGeom>
            <a:noFill/>
            <a:ln w="114300" cap="flat">
              <a:solidFill>
                <a:srgbClr val="0433FF"/>
              </a:solidFill>
              <a:custDash>
                <a:ds d="200000" sp="200000"/>
              </a:custDash>
              <a:miter lim="400000"/>
            </a:ln>
            <a:effectLst/>
          </p:spPr>
          <p:txBody>
            <a:bodyPr wrap="square" lIns="71437" tIns="71437" rIns="71437" bIns="71437" numCol="1" anchor="ctr">
              <a:noAutofit/>
            </a:bodyPr>
            <a:lstStyle/>
            <a:p>
              <a:pPr>
                <a:defRPr sz="5000">
                  <a:solidFill>
                    <a:srgbClr val="FFFFFF"/>
                  </a:solidFill>
                </a:defRPr>
              </a:pPr>
            </a:p>
          </p:txBody>
        </p:sp>
        <p:sp>
          <p:nvSpPr>
            <p:cNvPr id="623" name="圆角矩形"/>
            <p:cNvSpPr/>
            <p:nvPr/>
          </p:nvSpPr>
          <p:spPr>
            <a:xfrm>
              <a:off x="0" y="126496"/>
              <a:ext cx="1742870" cy="739500"/>
            </a:xfrm>
            <a:prstGeom prst="roundRect">
              <a:avLst>
                <a:gd name="adj" fmla="val 25761"/>
              </a:avLst>
            </a:prstGeom>
            <a:noFill/>
            <a:ln w="127000" cap="flat">
              <a:solidFill>
                <a:srgbClr val="9437FF"/>
              </a:solidFill>
              <a:prstDash val="solid"/>
              <a:miter lim="400000"/>
            </a:ln>
            <a:effectLst/>
          </p:spPr>
          <p:txBody>
            <a:bodyPr wrap="square" lIns="71437" tIns="71437" rIns="71437" bIns="71437" numCol="1" anchor="ctr">
              <a:noAutofit/>
            </a:bodyPr>
            <a:lstStyle/>
            <a:p>
              <a:pPr>
                <a:defRPr sz="5000">
                  <a:solidFill>
                    <a:srgbClr val="FFFFFF"/>
                  </a:solidFill>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5" presetID="3" grpId="1" fill="hold">
                                  <p:stCondLst>
                                    <p:cond delay="0"/>
                                  </p:stCondLst>
                                  <p:iterate type="el" backwards="0">
                                    <p:tmAbs val="0"/>
                                  </p:iterate>
                                  <p:childTnLst>
                                    <p:set>
                                      <p:cBhvr>
                                        <p:cTn id="6" fill="hold"/>
                                        <p:tgtEl>
                                          <p:spTgt spid="605"/>
                                        </p:tgtEl>
                                        <p:attrNameLst>
                                          <p:attrName>style.visibility</p:attrName>
                                        </p:attrNameLst>
                                      </p:cBhvr>
                                      <p:to>
                                        <p:strVal val="visible"/>
                                      </p:to>
                                    </p:set>
                                    <p:animEffect filter="blinds(vertical)" transition="in">
                                      <p:cBhvr>
                                        <p:cTn id="7" dur="1000"/>
                                        <p:tgtEl>
                                          <p:spTgt spid="60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5" presetID="3" grpId="2" fill="hold">
                                  <p:stCondLst>
                                    <p:cond delay="0"/>
                                  </p:stCondLst>
                                  <p:iterate type="el" backwards="0">
                                    <p:tmAbs val="0"/>
                                  </p:iterate>
                                  <p:childTnLst>
                                    <p:set>
                                      <p:cBhvr>
                                        <p:cTn id="11" fill="hold"/>
                                        <p:tgtEl>
                                          <p:spTgt spid="602"/>
                                        </p:tgtEl>
                                        <p:attrNameLst>
                                          <p:attrName>style.visibility</p:attrName>
                                        </p:attrNameLst>
                                      </p:cBhvr>
                                      <p:to>
                                        <p:strVal val="visible"/>
                                      </p:to>
                                    </p:set>
                                    <p:animEffect filter="blinds(vertical)" transition="in">
                                      <p:cBhvr>
                                        <p:cTn id="12" dur="1000"/>
                                        <p:tgtEl>
                                          <p:spTgt spid="602"/>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5" presetID="3" grpId="3" fill="hold">
                                  <p:stCondLst>
                                    <p:cond delay="0"/>
                                  </p:stCondLst>
                                  <p:iterate type="el" backwards="0">
                                    <p:tmAbs val="0"/>
                                  </p:iterate>
                                  <p:childTnLst>
                                    <p:set>
                                      <p:cBhvr>
                                        <p:cTn id="16" fill="hold"/>
                                        <p:tgtEl>
                                          <p:spTgt spid="606"/>
                                        </p:tgtEl>
                                        <p:attrNameLst>
                                          <p:attrName>style.visibility</p:attrName>
                                        </p:attrNameLst>
                                      </p:cBhvr>
                                      <p:to>
                                        <p:strVal val="visible"/>
                                      </p:to>
                                    </p:set>
                                    <p:animEffect filter="blinds(vertical)" transition="in">
                                      <p:cBhvr>
                                        <p:cTn id="17" dur="1000"/>
                                        <p:tgtEl>
                                          <p:spTgt spid="606"/>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5" presetID="3" grpId="4" fill="hold">
                                  <p:stCondLst>
                                    <p:cond delay="0"/>
                                  </p:stCondLst>
                                  <p:iterate type="el" backwards="0">
                                    <p:tmAbs val="0"/>
                                  </p:iterate>
                                  <p:childTnLst>
                                    <p:set>
                                      <p:cBhvr>
                                        <p:cTn id="21" fill="hold"/>
                                        <p:tgtEl>
                                          <p:spTgt spid="607"/>
                                        </p:tgtEl>
                                        <p:attrNameLst>
                                          <p:attrName>style.visibility</p:attrName>
                                        </p:attrNameLst>
                                      </p:cBhvr>
                                      <p:to>
                                        <p:strVal val="visible"/>
                                      </p:to>
                                    </p:set>
                                    <p:animEffect filter="blinds(vertical)" transition="in">
                                      <p:cBhvr>
                                        <p:cTn id="22" dur="1000"/>
                                        <p:tgtEl>
                                          <p:spTgt spid="607"/>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5" fill="hold">
                                  <p:stCondLst>
                                    <p:cond delay="0"/>
                                  </p:stCondLst>
                                  <p:iterate type="el" backwards="0">
                                    <p:tmAbs val="0"/>
                                  </p:iterate>
                                  <p:childTnLst>
                                    <p:set>
                                      <p:cBhvr>
                                        <p:cTn id="26" fill="hold"/>
                                        <p:tgtEl>
                                          <p:spTgt spid="6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6" fill="hold">
                                  <p:stCondLst>
                                    <p:cond delay="0"/>
                                  </p:stCondLst>
                                  <p:iterate type="el" backwards="0">
                                    <p:tmAbs val="0"/>
                                  </p:iterate>
                                  <p:childTnLst>
                                    <p:set>
                                      <p:cBhvr>
                                        <p:cTn id="30" fill="hold"/>
                                        <p:tgtEl>
                                          <p:spTgt spid="6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7" fill="hold">
                                  <p:stCondLst>
                                    <p:cond delay="0"/>
                                  </p:stCondLst>
                                  <p:iterate type="el" backwards="0">
                                    <p:tmAbs val="0"/>
                                  </p:iterate>
                                  <p:childTnLst>
                                    <p:set>
                                      <p:cBhvr>
                                        <p:cTn id="34" fill="hold"/>
                                        <p:tgtEl>
                                          <p:spTgt spid="6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8" fill="hold">
                                  <p:stCondLst>
                                    <p:cond delay="0"/>
                                  </p:stCondLst>
                                  <p:iterate type="el" backwards="0">
                                    <p:tmAbs val="0"/>
                                  </p:iterate>
                                  <p:childTnLst>
                                    <p:set>
                                      <p:cBhvr>
                                        <p:cTn id="38" fill="hold"/>
                                        <p:tgtEl>
                                          <p:spTgt spid="6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7" grpId="4"/>
      <p:bldP build="whole" bldLvl="1" animBg="1" rev="0" advAuto="0" spid="606" grpId="3"/>
      <p:bldP build="whole" bldLvl="1" animBg="1" rev="0" advAuto="0" spid="605" grpId="1"/>
      <p:bldP build="whole" bldLvl="1" animBg="1" rev="0" advAuto="0" spid="617" grpId="6"/>
      <p:bldP build="whole" bldLvl="1" animBg="1" rev="0" advAuto="0" spid="620" grpId="7"/>
      <p:bldP build="whole" bldLvl="1" animBg="1" rev="0" advAuto="0" spid="612" grpId="5"/>
      <p:bldP build="whole" bldLvl="1" animBg="1" rev="0" advAuto="0" spid="624" grpId="8"/>
      <p:bldP build="whole" bldLvl="1" animBg="1" rev="0" advAuto="0" spid="602" grpId="2"/>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4" name="图像" descr="图像"/>
          <p:cNvPicPr>
            <a:picLocks noChangeAspect="1"/>
          </p:cNvPicPr>
          <p:nvPr/>
        </p:nvPicPr>
        <p:blipFill>
          <a:blip r:embed="rId3">
            <a:extLst/>
          </a:blip>
          <a:stretch>
            <a:fillRect/>
          </a:stretch>
        </p:blipFill>
        <p:spPr>
          <a:xfrm>
            <a:off x="18846800" y="12080724"/>
            <a:ext cx="5188696" cy="1579169"/>
          </a:xfrm>
          <a:prstGeom prst="rect">
            <a:avLst/>
          </a:prstGeom>
          <a:ln w="12700">
            <a:miter lim="400000"/>
          </a:ln>
        </p:spPr>
      </p:pic>
      <p:sp>
        <p:nvSpPr>
          <p:cNvPr id="135"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pic>
        <p:nvPicPr>
          <p:cNvPr id="136" name="nerve-cell-3759541_1280.png" descr="nerve-cell-3759541_1280.png"/>
          <p:cNvPicPr>
            <a:picLocks noChangeAspect="1"/>
          </p:cNvPicPr>
          <p:nvPr/>
        </p:nvPicPr>
        <p:blipFill>
          <a:blip r:embed="rId4">
            <a:extLst/>
          </a:blip>
          <a:stretch>
            <a:fillRect/>
          </a:stretch>
        </p:blipFill>
        <p:spPr>
          <a:xfrm>
            <a:off x="1350865" y="4450965"/>
            <a:ext cx="1308090" cy="1736883"/>
          </a:xfrm>
          <a:prstGeom prst="rect">
            <a:avLst/>
          </a:prstGeom>
          <a:ln w="12700">
            <a:miter lim="400000"/>
          </a:ln>
        </p:spPr>
      </p:pic>
      <p:pic>
        <p:nvPicPr>
          <p:cNvPr id="137" name="neural-network-3816319_1280.png" descr="neural-network-3816319_1280.png"/>
          <p:cNvPicPr>
            <a:picLocks noChangeAspect="1"/>
          </p:cNvPicPr>
          <p:nvPr/>
        </p:nvPicPr>
        <p:blipFill>
          <a:blip r:embed="rId5">
            <a:extLst/>
          </a:blip>
          <a:stretch>
            <a:fillRect/>
          </a:stretch>
        </p:blipFill>
        <p:spPr>
          <a:xfrm>
            <a:off x="1015192" y="7710323"/>
            <a:ext cx="2004836" cy="2251045"/>
          </a:xfrm>
          <a:prstGeom prst="rect">
            <a:avLst/>
          </a:prstGeom>
          <a:ln w="12700">
            <a:miter lim="400000"/>
          </a:ln>
        </p:spPr>
      </p:pic>
      <p:sp>
        <p:nvSpPr>
          <p:cNvPr id="138" name="什么是神经网络？"/>
          <p:cNvSpPr txBox="1"/>
          <p:nvPr/>
        </p:nvSpPr>
        <p:spPr>
          <a:xfrm>
            <a:off x="1294815" y="842962"/>
            <a:ext cx="62515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6000">
                <a:solidFill>
                  <a:srgbClr val="0096FF"/>
                </a:solidFill>
              </a:defRPr>
            </a:lvl1pPr>
          </a:lstStyle>
          <a:p>
            <a:pPr/>
            <a:r>
              <a:t>什么是神经网络？</a:t>
            </a:r>
          </a:p>
        </p:txBody>
      </p:sp>
      <p:sp>
        <p:nvSpPr>
          <p:cNvPr id="139" name="生物神经网络，一般指生物的大脑神经元、细胞、触点等组成的网络，用于产生生物的意识、帮助生物进行思考和行动。"/>
          <p:cNvSpPr txBox="1"/>
          <p:nvPr/>
        </p:nvSpPr>
        <p:spPr>
          <a:xfrm>
            <a:off x="3960517" y="4397069"/>
            <a:ext cx="20103349" cy="1844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sz="4800"/>
            </a:lvl1pPr>
          </a:lstStyle>
          <a:p>
            <a:pPr/>
            <a:r>
              <a:t>生物神经网络，一般指生物的大脑神经元、细胞、触点等组成的网络，用于产生生物的意识、帮助生物进行思考和行动。</a:t>
            </a:r>
          </a:p>
        </p:txBody>
      </p:sp>
      <p:sp>
        <p:nvSpPr>
          <p:cNvPr id="140" name="人工神经网络（Artificial Neural Networks，简写为ANNs）也简称为神经网络，是一种模仿动物神经网络行为特征，进行分布式并行信息处理的数学模型。这种网络依靠系统的复杂程度，通过调整内部大量节点之间相互连接的关系，从而达到处理信息的目的。"/>
          <p:cNvSpPr txBox="1"/>
          <p:nvPr/>
        </p:nvSpPr>
        <p:spPr>
          <a:xfrm>
            <a:off x="4073606" y="7392127"/>
            <a:ext cx="19877172" cy="357237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a:defRPr sz="4800"/>
            </a:pPr>
            <a:r>
              <a:t>人工神经网络（</a:t>
            </a:r>
            <a:r>
              <a:rPr>
                <a:latin typeface="Times New Roman"/>
                <a:ea typeface="Times New Roman"/>
                <a:cs typeface="Times New Roman"/>
                <a:sym typeface="Times New Roman"/>
              </a:rPr>
              <a:t>Artificial Neural Networks</a:t>
            </a:r>
            <a:r>
              <a:t>，简写为</a:t>
            </a:r>
            <a:r>
              <a:rPr>
                <a:latin typeface="Times New Roman"/>
                <a:ea typeface="Times New Roman"/>
                <a:cs typeface="Times New Roman"/>
                <a:sym typeface="Times New Roman"/>
              </a:rPr>
              <a:t>ANNs</a:t>
            </a:r>
            <a:r>
              <a:t>）也简称为神经网络，是一种模仿动物神经网络行为特征，进行分布式并行信息处理的数学模型。这种网络依靠系统的复杂程度，通过调整内部大量节点之间相互连接的关系，从而达到处理信息的目的。</a:t>
            </a:r>
          </a:p>
        </p:txBody>
      </p:sp>
      <p:sp>
        <p:nvSpPr>
          <p:cNvPr id="141" name="神经网络包括生物神经网络和人工神经网络。"/>
          <p:cNvSpPr txBox="1"/>
          <p:nvPr/>
        </p:nvSpPr>
        <p:spPr>
          <a:xfrm>
            <a:off x="966380" y="2540702"/>
            <a:ext cx="22338592" cy="993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sz="4800"/>
            </a:lvl1pPr>
          </a:lstStyle>
          <a:p>
            <a:pPr/>
            <a:r>
              <a:t>神经网络包括生物神经网络和人工神经网络。</a:t>
            </a:r>
          </a:p>
        </p:txBody>
      </p:sp>
      <p:sp>
        <p:nvSpPr>
          <p:cNvPr id="142"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9" grpId="2"/>
      <p:bldP build="whole" bldLvl="1" animBg="1" rev="0" advAuto="0" spid="136" grpId="1"/>
      <p:bldP build="whole" bldLvl="1" animBg="1" rev="0" advAuto="0" spid="140" grpId="4"/>
      <p:bldP build="whole" bldLvl="1" animBg="1" rev="0" advAuto="0" spid="137" grpId="3"/>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6" name="图像" descr="图像"/>
          <p:cNvPicPr>
            <a:picLocks noChangeAspect="1"/>
          </p:cNvPicPr>
          <p:nvPr/>
        </p:nvPicPr>
        <p:blipFill>
          <a:blip r:embed="rId3">
            <a:extLst/>
          </a:blip>
          <a:stretch>
            <a:fillRect/>
          </a:stretch>
        </p:blipFill>
        <p:spPr>
          <a:xfrm>
            <a:off x="18846800" y="12080724"/>
            <a:ext cx="5188696" cy="1579169"/>
          </a:xfrm>
          <a:prstGeom prst="rect">
            <a:avLst/>
          </a:prstGeom>
          <a:ln w="12700">
            <a:miter lim="400000"/>
          </a:ln>
        </p:spPr>
      </p:pic>
      <p:sp>
        <p:nvSpPr>
          <p:cNvPr id="147"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sp>
        <p:nvSpPr>
          <p:cNvPr id="148" name="BP (Back Propagation) 神经网络是1986年由Rumelhart和McClelland为首的科学家提出的概念，是一种按照误差逆向传播算法训练的多层前馈神经网络，是应用最广泛的神经网络。"/>
          <p:cNvSpPr txBox="1"/>
          <p:nvPr/>
        </p:nvSpPr>
        <p:spPr>
          <a:xfrm>
            <a:off x="966380" y="2299154"/>
            <a:ext cx="22338592" cy="272147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a:defRPr sz="4800"/>
            </a:pPr>
            <a:r>
              <a:rPr>
                <a:latin typeface="Times New Roman"/>
                <a:ea typeface="Times New Roman"/>
                <a:cs typeface="Times New Roman"/>
                <a:sym typeface="Times New Roman"/>
              </a:rPr>
              <a:t>BP (Back Propagation) </a:t>
            </a:r>
            <a:r>
              <a:t>神经网络是</a:t>
            </a:r>
            <a:r>
              <a:rPr>
                <a:latin typeface="Times New Roman"/>
                <a:ea typeface="Times New Roman"/>
                <a:cs typeface="Times New Roman"/>
                <a:sym typeface="Times New Roman"/>
              </a:rPr>
              <a:t>1986</a:t>
            </a:r>
            <a:r>
              <a:t>年由</a:t>
            </a:r>
            <a:r>
              <a:rPr>
                <a:latin typeface="Times New Roman"/>
                <a:ea typeface="Times New Roman"/>
                <a:cs typeface="Times New Roman"/>
                <a:sym typeface="Times New Roman"/>
              </a:rPr>
              <a:t>Rumelhart</a:t>
            </a:r>
            <a:r>
              <a:t>和</a:t>
            </a:r>
            <a:r>
              <a:rPr>
                <a:latin typeface="Times New Roman"/>
                <a:ea typeface="Times New Roman"/>
                <a:cs typeface="Times New Roman"/>
                <a:sym typeface="Times New Roman"/>
              </a:rPr>
              <a:t>McClelland</a:t>
            </a:r>
            <a:r>
              <a:t>为首的科学家提出的概念，是一种按照误差逆向传播算法训练的多层前馈神经网络，是应用最广泛的神经网络。</a:t>
            </a:r>
          </a:p>
        </p:txBody>
      </p:sp>
      <p:sp>
        <p:nvSpPr>
          <p:cNvPr id="149" name="BP神经网络的提出"/>
          <p:cNvSpPr txBox="1"/>
          <p:nvPr/>
        </p:nvSpPr>
        <p:spPr>
          <a:xfrm>
            <a:off x="1188962" y="842962"/>
            <a:ext cx="6463284"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96FF"/>
                </a:solidFill>
              </a:defRPr>
            </a:pPr>
            <a:r>
              <a:rPr>
                <a:latin typeface="Times New Roman"/>
                <a:ea typeface="Times New Roman"/>
                <a:cs typeface="Times New Roman"/>
                <a:sym typeface="Times New Roman"/>
              </a:rPr>
              <a:t>BP</a:t>
            </a:r>
            <a:r>
              <a:t>神经网络的提出</a:t>
            </a:r>
          </a:p>
        </p:txBody>
      </p:sp>
      <p:grpSp>
        <p:nvGrpSpPr>
          <p:cNvPr id="152" name="图像"/>
          <p:cNvGrpSpPr/>
          <p:nvPr/>
        </p:nvGrpSpPr>
        <p:grpSpPr>
          <a:xfrm>
            <a:off x="15030529" y="5798645"/>
            <a:ext cx="4109194" cy="5263057"/>
            <a:chOff x="0" y="0"/>
            <a:chExt cx="4109193" cy="5263056"/>
          </a:xfrm>
        </p:grpSpPr>
        <p:pic>
          <p:nvPicPr>
            <p:cNvPr id="151" name="图像" descr="图像"/>
            <p:cNvPicPr>
              <a:picLocks noChangeAspect="1"/>
            </p:cNvPicPr>
            <p:nvPr/>
          </p:nvPicPr>
          <p:blipFill>
            <a:blip r:embed="rId4">
              <a:extLst/>
            </a:blip>
            <a:stretch>
              <a:fillRect/>
            </a:stretch>
          </p:blipFill>
          <p:spPr>
            <a:xfrm>
              <a:off x="177800" y="114300"/>
              <a:ext cx="3753594" cy="4805857"/>
            </a:xfrm>
            <a:prstGeom prst="rect">
              <a:avLst/>
            </a:prstGeom>
            <a:ln>
              <a:noFill/>
            </a:ln>
            <a:effectLst/>
          </p:spPr>
        </p:pic>
        <p:pic>
          <p:nvPicPr>
            <p:cNvPr id="150" name="图像" descr="图像"/>
            <p:cNvPicPr>
              <a:picLocks noChangeAspect="0"/>
            </p:cNvPicPr>
            <p:nvPr/>
          </p:nvPicPr>
          <p:blipFill>
            <a:blip r:embed="rId5">
              <a:extLst/>
            </a:blip>
            <a:stretch>
              <a:fillRect/>
            </a:stretch>
          </p:blipFill>
          <p:spPr>
            <a:xfrm>
              <a:off x="0" y="0"/>
              <a:ext cx="4109194" cy="5263057"/>
            </a:xfrm>
            <a:prstGeom prst="rect">
              <a:avLst/>
            </a:prstGeom>
            <a:effectLst/>
          </p:spPr>
        </p:pic>
      </p:grpSp>
      <p:grpSp>
        <p:nvGrpSpPr>
          <p:cNvPr id="155" name="图像"/>
          <p:cNvGrpSpPr/>
          <p:nvPr/>
        </p:nvGrpSpPr>
        <p:grpSpPr>
          <a:xfrm>
            <a:off x="3920316" y="5776950"/>
            <a:ext cx="3847059" cy="5306448"/>
            <a:chOff x="0" y="0"/>
            <a:chExt cx="3847057" cy="5306447"/>
          </a:xfrm>
        </p:grpSpPr>
        <p:pic>
          <p:nvPicPr>
            <p:cNvPr id="154" name="图像" descr="图像"/>
            <p:cNvPicPr>
              <a:picLocks noChangeAspect="1"/>
            </p:cNvPicPr>
            <p:nvPr/>
          </p:nvPicPr>
          <p:blipFill>
            <a:blip r:embed="rId6">
              <a:extLst/>
            </a:blip>
            <a:stretch>
              <a:fillRect/>
            </a:stretch>
          </p:blipFill>
          <p:spPr>
            <a:xfrm>
              <a:off x="177800" y="114300"/>
              <a:ext cx="3491458" cy="4849248"/>
            </a:xfrm>
            <a:prstGeom prst="rect">
              <a:avLst/>
            </a:prstGeom>
            <a:ln>
              <a:noFill/>
            </a:ln>
            <a:effectLst/>
          </p:spPr>
        </p:pic>
        <p:pic>
          <p:nvPicPr>
            <p:cNvPr id="153" name="图像" descr="图像"/>
            <p:cNvPicPr>
              <a:picLocks noChangeAspect="0"/>
            </p:cNvPicPr>
            <p:nvPr/>
          </p:nvPicPr>
          <p:blipFill>
            <a:blip r:embed="rId7">
              <a:extLst/>
            </a:blip>
            <a:stretch>
              <a:fillRect/>
            </a:stretch>
          </p:blipFill>
          <p:spPr>
            <a:xfrm>
              <a:off x="0" y="0"/>
              <a:ext cx="3847058" cy="5306448"/>
            </a:xfrm>
            <a:prstGeom prst="rect">
              <a:avLst/>
            </a:prstGeom>
            <a:effectLst/>
          </p:spPr>
        </p:pic>
      </p:grpSp>
      <p:sp>
        <p:nvSpPr>
          <p:cNvPr id="156" name="David E. Rumelhart"/>
          <p:cNvSpPr txBox="1"/>
          <p:nvPr/>
        </p:nvSpPr>
        <p:spPr>
          <a:xfrm>
            <a:off x="3714784" y="11079567"/>
            <a:ext cx="4232722" cy="7181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u="sng">
                <a:latin typeface="Times New Roman"/>
                <a:ea typeface="Times New Roman"/>
                <a:cs typeface="Times New Roman"/>
                <a:sym typeface="Times New Roman"/>
                <a:hlinkClick r:id="rId8" invalidUrl="" action="" tgtFrame="" tooltip="" history="1" highlightClick="0" endSnd="0"/>
              </a:defRPr>
            </a:lvl1pPr>
          </a:lstStyle>
          <a:p>
            <a:pPr>
              <a:defRPr u="none"/>
            </a:pPr>
            <a:r>
              <a:rPr u="sng">
                <a:hlinkClick r:id="rId8" invalidUrl="" action="" tgtFrame="" tooltip="" history="1" highlightClick="0" endSnd="0"/>
              </a:rPr>
              <a:t>David E. Rumelhart</a:t>
            </a:r>
          </a:p>
        </p:txBody>
      </p:sp>
      <p:sp>
        <p:nvSpPr>
          <p:cNvPr id="157" name="James L. (Jay) McClelland"/>
          <p:cNvSpPr txBox="1"/>
          <p:nvPr/>
        </p:nvSpPr>
        <p:spPr>
          <a:xfrm>
            <a:off x="14270513" y="11040665"/>
            <a:ext cx="5629226" cy="7181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457200">
              <a:defRPr sz="4000" u="sng">
                <a:latin typeface="Times New Roman"/>
                <a:ea typeface="Times New Roman"/>
                <a:cs typeface="Times New Roman"/>
                <a:sym typeface="Times New Roman"/>
                <a:hlinkClick r:id="rId9" invalidUrl="" action="" tgtFrame="" tooltip="" history="1" highlightClick="0" endSnd="0"/>
              </a:defRPr>
            </a:lvl1pPr>
          </a:lstStyle>
          <a:p>
            <a:pPr>
              <a:defRPr u="none"/>
            </a:pPr>
            <a:r>
              <a:rPr u="sng">
                <a:hlinkClick r:id="rId9" invalidUrl="" action="" tgtFrame="" tooltip="" history="1" highlightClick="0" endSnd="0"/>
              </a:rPr>
              <a:t>James L. (Jay) McClelland</a:t>
            </a:r>
          </a:p>
        </p:txBody>
      </p:sp>
      <p:sp>
        <p:nvSpPr>
          <p:cNvPr id="158"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BP神经网络应用的领域"/>
          <p:cNvSpPr txBox="1"/>
          <p:nvPr/>
        </p:nvSpPr>
        <p:spPr>
          <a:xfrm>
            <a:off x="1151838" y="899993"/>
            <a:ext cx="7987284"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96FF"/>
                </a:solidFill>
              </a:defRPr>
            </a:pPr>
            <a:r>
              <a:rPr>
                <a:latin typeface="Times New Roman"/>
                <a:ea typeface="Times New Roman"/>
                <a:cs typeface="Times New Roman"/>
                <a:sym typeface="Times New Roman"/>
              </a:rPr>
              <a:t>BP</a:t>
            </a:r>
            <a:r>
              <a:rPr>
                <a:latin typeface="Times New Roman"/>
                <a:ea typeface="Times New Roman"/>
                <a:cs typeface="Times New Roman"/>
                <a:sym typeface="Times New Roman"/>
              </a:rPr>
              <a:t>神经网络应用的领域</a:t>
            </a:r>
          </a:p>
        </p:txBody>
      </p:sp>
      <p:sp>
        <p:nvSpPr>
          <p:cNvPr id="163" name="预测"/>
          <p:cNvSpPr txBox="1"/>
          <p:nvPr/>
        </p:nvSpPr>
        <p:spPr>
          <a:xfrm>
            <a:off x="1244993" y="6157793"/>
            <a:ext cx="1298576"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4500">
                <a:solidFill>
                  <a:srgbClr val="0096FF"/>
                </a:solidFill>
                <a:latin typeface="Times New Roman"/>
                <a:ea typeface="Times New Roman"/>
                <a:cs typeface="Times New Roman"/>
                <a:sym typeface="Times New Roman"/>
              </a:defRPr>
            </a:lvl1pPr>
          </a:lstStyle>
          <a:p>
            <a:pPr>
              <a:defRPr>
                <a:latin typeface="+mn-lt"/>
                <a:ea typeface="+mn-ea"/>
                <a:cs typeface="+mn-cs"/>
                <a:sym typeface="Marker Felt"/>
              </a:defRPr>
            </a:pPr>
            <a:r>
              <a:rPr>
                <a:latin typeface="Times New Roman"/>
                <a:ea typeface="Times New Roman"/>
                <a:cs typeface="Times New Roman"/>
                <a:sym typeface="Times New Roman"/>
              </a:rPr>
              <a:t>预测</a:t>
            </a:r>
          </a:p>
        </p:txBody>
      </p:sp>
      <p:sp>
        <p:nvSpPr>
          <p:cNvPr id="164" name="评价"/>
          <p:cNvSpPr txBox="1"/>
          <p:nvPr/>
        </p:nvSpPr>
        <p:spPr>
          <a:xfrm>
            <a:off x="1244993" y="7897693"/>
            <a:ext cx="1298576"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4500">
                <a:solidFill>
                  <a:srgbClr val="0096FF"/>
                </a:solidFill>
                <a:latin typeface="Times New Roman"/>
                <a:ea typeface="Times New Roman"/>
                <a:cs typeface="Times New Roman"/>
                <a:sym typeface="Times New Roman"/>
              </a:defRPr>
            </a:lvl1pPr>
          </a:lstStyle>
          <a:p>
            <a:pPr>
              <a:defRPr>
                <a:latin typeface="+mn-lt"/>
                <a:ea typeface="+mn-ea"/>
                <a:cs typeface="+mn-cs"/>
                <a:sym typeface="Marker Felt"/>
              </a:defRPr>
            </a:pPr>
            <a:r>
              <a:rPr>
                <a:latin typeface="Times New Roman"/>
                <a:ea typeface="Times New Roman"/>
                <a:cs typeface="Times New Roman"/>
                <a:sym typeface="Times New Roman"/>
              </a:rPr>
              <a:t>评价</a:t>
            </a:r>
          </a:p>
        </p:txBody>
      </p:sp>
      <p:sp>
        <p:nvSpPr>
          <p:cNvPr id="165" name="图像处理"/>
          <p:cNvSpPr txBox="1"/>
          <p:nvPr/>
        </p:nvSpPr>
        <p:spPr>
          <a:xfrm>
            <a:off x="1244993" y="9599493"/>
            <a:ext cx="2441576"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4500">
                <a:solidFill>
                  <a:srgbClr val="0096FF"/>
                </a:solidFill>
                <a:latin typeface="Times New Roman"/>
                <a:ea typeface="Times New Roman"/>
                <a:cs typeface="Times New Roman"/>
                <a:sym typeface="Times New Roman"/>
              </a:defRPr>
            </a:lvl1pPr>
          </a:lstStyle>
          <a:p>
            <a:pPr>
              <a:defRPr>
                <a:latin typeface="+mn-lt"/>
                <a:ea typeface="+mn-ea"/>
                <a:cs typeface="+mn-cs"/>
                <a:sym typeface="Marker Felt"/>
              </a:defRPr>
            </a:pPr>
            <a:r>
              <a:rPr>
                <a:latin typeface="Times New Roman"/>
                <a:ea typeface="Times New Roman"/>
                <a:cs typeface="Times New Roman"/>
                <a:sym typeface="Times New Roman"/>
              </a:rPr>
              <a:t>图像处理</a:t>
            </a:r>
          </a:p>
        </p:txBody>
      </p:sp>
      <p:sp>
        <p:nvSpPr>
          <p:cNvPr id="166" name="仿真"/>
          <p:cNvSpPr txBox="1"/>
          <p:nvPr/>
        </p:nvSpPr>
        <p:spPr>
          <a:xfrm>
            <a:off x="1181493" y="11364793"/>
            <a:ext cx="1298576"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4500">
                <a:solidFill>
                  <a:srgbClr val="0096FF"/>
                </a:solidFill>
                <a:latin typeface="Times New Roman"/>
                <a:ea typeface="Times New Roman"/>
                <a:cs typeface="Times New Roman"/>
                <a:sym typeface="Times New Roman"/>
              </a:defRPr>
            </a:lvl1pPr>
          </a:lstStyle>
          <a:p>
            <a:pPr>
              <a:defRPr>
                <a:latin typeface="+mn-lt"/>
                <a:ea typeface="+mn-ea"/>
                <a:cs typeface="+mn-cs"/>
                <a:sym typeface="Marker Felt"/>
              </a:defRPr>
            </a:pPr>
            <a:r>
              <a:rPr>
                <a:latin typeface="Times New Roman"/>
                <a:ea typeface="Times New Roman"/>
                <a:cs typeface="Times New Roman"/>
                <a:sym typeface="Times New Roman"/>
              </a:rPr>
              <a:t>仿真</a:t>
            </a:r>
          </a:p>
        </p:txBody>
      </p:sp>
      <p:sp>
        <p:nvSpPr>
          <p:cNvPr id="167" name="电力运行负荷、血红蛋白浓度、房价、股市、水资源需求、风速、地质灾害等。"/>
          <p:cNvSpPr txBox="1"/>
          <p:nvPr/>
        </p:nvSpPr>
        <p:spPr>
          <a:xfrm>
            <a:off x="1221480" y="6971289"/>
            <a:ext cx="22540744" cy="993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sz="4800"/>
            </a:lvl1pPr>
          </a:lstStyle>
          <a:p>
            <a:pPr/>
            <a:r>
              <a:t>电力运行负荷、血红蛋白浓度、房价、股市、水资源需求、风速、地质灾害等。</a:t>
            </a:r>
          </a:p>
        </p:txBody>
      </p:sp>
      <p:sp>
        <p:nvSpPr>
          <p:cNvPr id="168" name="城市安全、河流健康、教学质量、网络安全、水环境、生态风险、灾害损失等。"/>
          <p:cNvSpPr txBox="1"/>
          <p:nvPr/>
        </p:nvSpPr>
        <p:spPr>
          <a:xfrm>
            <a:off x="1208780" y="8660389"/>
            <a:ext cx="22540744" cy="993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sz="4800"/>
            </a:lvl1pPr>
          </a:lstStyle>
          <a:p>
            <a:pPr/>
            <a:r>
              <a:t>城市安全、河流健康、教学质量、网络安全、水环境、生态风险、灾害损失等。</a:t>
            </a:r>
          </a:p>
        </p:txBody>
      </p:sp>
      <p:sp>
        <p:nvSpPr>
          <p:cNvPr id="169" name="图像降噪、图像分类、图像复原、图像压缩、图像校正、图像分割、图像加密等。"/>
          <p:cNvSpPr txBox="1"/>
          <p:nvPr/>
        </p:nvSpPr>
        <p:spPr>
          <a:xfrm>
            <a:off x="1221480" y="10425689"/>
            <a:ext cx="22540744" cy="993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sz="4800"/>
            </a:lvl1pPr>
          </a:lstStyle>
          <a:p>
            <a:pPr/>
            <a:r>
              <a:t>图像降噪、图像分类、图像复原、图像压缩、图像校正、图像分割、图像加密等。</a:t>
            </a:r>
          </a:p>
        </p:txBody>
      </p:sp>
      <p:sp>
        <p:nvSpPr>
          <p:cNvPr id="170" name="移动机器人避障仿真、物流交通仿真、无人机姿态自适应仿真、工业控制仿真等。"/>
          <p:cNvSpPr txBox="1"/>
          <p:nvPr/>
        </p:nvSpPr>
        <p:spPr>
          <a:xfrm>
            <a:off x="1221480" y="12203689"/>
            <a:ext cx="22540744" cy="993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a:defRPr sz="4800"/>
            </a:lvl1pPr>
          </a:lstStyle>
          <a:p>
            <a:pPr/>
            <a:r>
              <a:t>移动机器人避障仿真、物流交通仿真、无人机姿态自适应仿真、工业控制仿真等。</a:t>
            </a:r>
          </a:p>
        </p:txBody>
      </p:sp>
      <p:sp>
        <p:nvSpPr>
          <p:cNvPr id="171" name="BP神经网络应用的主要方面"/>
          <p:cNvSpPr txBox="1"/>
          <p:nvPr/>
        </p:nvSpPr>
        <p:spPr>
          <a:xfrm>
            <a:off x="1177239" y="4938593"/>
            <a:ext cx="9511284"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96FF"/>
                </a:solidFill>
              </a:defRPr>
            </a:pPr>
            <a:r>
              <a:rPr>
                <a:latin typeface="Times New Roman"/>
                <a:ea typeface="Times New Roman"/>
                <a:cs typeface="Times New Roman"/>
                <a:sym typeface="Times New Roman"/>
              </a:rPr>
              <a:t>BP</a:t>
            </a:r>
            <a:r>
              <a:rPr>
                <a:latin typeface="Times New Roman"/>
                <a:ea typeface="Times New Roman"/>
                <a:cs typeface="Times New Roman"/>
                <a:sym typeface="Times New Roman"/>
              </a:rPr>
              <a:t>神经网络应用的主要方面</a:t>
            </a:r>
          </a:p>
        </p:txBody>
      </p:sp>
      <p:sp>
        <p:nvSpPr>
          <p:cNvPr id="172" name="BP神经网络被广泛应用于多个研究领域领，如环境、生物、医学、气象、天文、地理、经济学、管理学、工业、统计学、计算机、移动通信、航天、信息技术、自动化、能源、新材料、海洋等领域。"/>
          <p:cNvSpPr txBox="1"/>
          <p:nvPr/>
        </p:nvSpPr>
        <p:spPr>
          <a:xfrm>
            <a:off x="1121026" y="2284164"/>
            <a:ext cx="22540743" cy="272147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a:defRPr sz="4800"/>
            </a:pPr>
            <a:r>
              <a:rPr>
                <a:latin typeface="Times New Roman"/>
                <a:ea typeface="Times New Roman"/>
                <a:cs typeface="Times New Roman"/>
                <a:sym typeface="Times New Roman"/>
              </a:rPr>
              <a:t>BP</a:t>
            </a:r>
            <a:r>
              <a:t>神经网络被广泛应用于多个研究领域领，如环境、生物、医学、气象、天文、地理、经济学、管理学、工业、统计学、计算机、移动通信、航天、信息技术、自动化、能源、新材料、海洋等领域。</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图像" descr="图像"/>
          <p:cNvPicPr>
            <a:picLocks noChangeAspect="1"/>
          </p:cNvPicPr>
          <p:nvPr/>
        </p:nvPicPr>
        <p:blipFill>
          <a:blip r:embed="rId3">
            <a:extLst/>
          </a:blip>
          <a:stretch>
            <a:fillRect/>
          </a:stretch>
        </p:blipFill>
        <p:spPr>
          <a:xfrm>
            <a:off x="18846800" y="12080724"/>
            <a:ext cx="5188696" cy="1579169"/>
          </a:xfrm>
          <a:prstGeom prst="rect">
            <a:avLst/>
          </a:prstGeom>
          <a:ln w="12700">
            <a:miter lim="400000"/>
          </a:ln>
        </p:spPr>
      </p:pic>
      <p:sp>
        <p:nvSpPr>
          <p:cNvPr id="175"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sp>
        <p:nvSpPr>
          <p:cNvPr id="176" name="BP神经网络的结构"/>
          <p:cNvSpPr txBox="1"/>
          <p:nvPr/>
        </p:nvSpPr>
        <p:spPr>
          <a:xfrm>
            <a:off x="2244039" y="899993"/>
            <a:ext cx="6463284"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96FF"/>
                </a:solidFill>
              </a:defRPr>
            </a:pPr>
            <a:r>
              <a:rPr>
                <a:latin typeface="Times New Roman"/>
                <a:ea typeface="Times New Roman"/>
                <a:cs typeface="Times New Roman"/>
                <a:sym typeface="Times New Roman"/>
              </a:rPr>
              <a:t>BP</a:t>
            </a:r>
            <a:r>
              <a:t>神经网络的结构</a:t>
            </a:r>
          </a:p>
        </p:txBody>
      </p:sp>
      <p:sp>
        <p:nvSpPr>
          <p:cNvPr id="177" name="BP神经网络是一种典型的非线性算法。BP神经网络由输入层、输出层和之间若干层（一层或多层）隐含层构成，每一层可以有若干个节点。层与层之间节点的连接状态通过权重来体现。…"/>
          <p:cNvSpPr txBox="1"/>
          <p:nvPr/>
        </p:nvSpPr>
        <p:spPr>
          <a:xfrm>
            <a:off x="966380" y="2152856"/>
            <a:ext cx="22338592" cy="4665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a:defRPr sz="4800"/>
            </a:pPr>
            <a:r>
              <a:rPr>
                <a:latin typeface="Times New Roman"/>
                <a:ea typeface="Times New Roman"/>
                <a:cs typeface="Times New Roman"/>
                <a:sym typeface="Times New Roman"/>
              </a:rPr>
              <a:t>BP</a:t>
            </a:r>
            <a:r>
              <a:t>神经网络是一种典型的非线性算法。</a:t>
            </a:r>
            <a:r>
              <a:rPr>
                <a:latin typeface="Times New Roman"/>
                <a:ea typeface="Times New Roman"/>
                <a:cs typeface="Times New Roman"/>
                <a:sym typeface="Times New Roman"/>
              </a:rPr>
              <a:t>BP</a:t>
            </a:r>
            <a:r>
              <a:t>神经网络由输入层、输出层和之间若干层（一层或多层）隐含层构成，每一层可以有若干个节点。层与层之间节点的连接状态通过权重来体现。</a:t>
            </a:r>
          </a:p>
          <a:p>
            <a:pPr algn="just">
              <a:defRPr sz="1600"/>
            </a:pPr>
          </a:p>
          <a:p>
            <a:pPr algn="just">
              <a:defRPr sz="4800"/>
            </a:pPr>
            <a:r>
              <a:t>只有一个隐含层的时候，这样的</a:t>
            </a:r>
            <a:r>
              <a:rPr>
                <a:latin typeface="Times New Roman"/>
                <a:ea typeface="Times New Roman"/>
                <a:cs typeface="Times New Roman"/>
                <a:sym typeface="Times New Roman"/>
              </a:rPr>
              <a:t>BP</a:t>
            </a:r>
            <a:r>
              <a:t>神经网络属于传统的浅层神经网络；当有多个隐含层的时候，这样的</a:t>
            </a:r>
            <a:r>
              <a:rPr>
                <a:latin typeface="Times New Roman"/>
                <a:ea typeface="Times New Roman"/>
                <a:cs typeface="Times New Roman"/>
                <a:sym typeface="Times New Roman"/>
              </a:rPr>
              <a:t>BP</a:t>
            </a:r>
            <a:r>
              <a:t>神经网络属于深度学习的神经网络。</a:t>
            </a:r>
          </a:p>
        </p:txBody>
      </p:sp>
      <p:grpSp>
        <p:nvGrpSpPr>
          <p:cNvPr id="180" name="截屏2020-07-20 下午3.12.19.png"/>
          <p:cNvGrpSpPr/>
          <p:nvPr/>
        </p:nvGrpSpPr>
        <p:grpSpPr>
          <a:xfrm>
            <a:off x="3533179" y="8639934"/>
            <a:ext cx="6441004" cy="3090937"/>
            <a:chOff x="0" y="0"/>
            <a:chExt cx="6441002" cy="3090936"/>
          </a:xfrm>
        </p:grpSpPr>
        <p:pic>
          <p:nvPicPr>
            <p:cNvPr id="179" name="截屏2020-07-20 下午3.12.19.png" descr="截屏2020-07-20 下午3.12.19.png"/>
            <p:cNvPicPr>
              <a:picLocks noChangeAspect="1"/>
            </p:cNvPicPr>
            <p:nvPr/>
          </p:nvPicPr>
          <p:blipFill>
            <a:blip r:embed="rId4">
              <a:extLst/>
            </a:blip>
            <a:stretch>
              <a:fillRect/>
            </a:stretch>
          </p:blipFill>
          <p:spPr>
            <a:xfrm>
              <a:off x="177800" y="114300"/>
              <a:ext cx="6085403" cy="2633737"/>
            </a:xfrm>
            <a:prstGeom prst="rect">
              <a:avLst/>
            </a:prstGeom>
            <a:ln>
              <a:noFill/>
            </a:ln>
            <a:effectLst/>
          </p:spPr>
        </p:pic>
        <p:pic>
          <p:nvPicPr>
            <p:cNvPr id="178" name="截屏2020-07-20 下午3.12.19.png" descr="截屏2020-07-20 下午3.12.19.png"/>
            <p:cNvPicPr>
              <a:picLocks noChangeAspect="0"/>
            </p:cNvPicPr>
            <p:nvPr/>
          </p:nvPicPr>
          <p:blipFill>
            <a:blip r:embed="rId5">
              <a:extLst/>
            </a:blip>
            <a:stretch>
              <a:fillRect/>
            </a:stretch>
          </p:blipFill>
          <p:spPr>
            <a:xfrm>
              <a:off x="0" y="0"/>
              <a:ext cx="6441003" cy="3090937"/>
            </a:xfrm>
            <a:prstGeom prst="rect">
              <a:avLst/>
            </a:prstGeom>
            <a:effectLst/>
          </p:spPr>
        </p:pic>
      </p:grpSp>
      <p:grpSp>
        <p:nvGrpSpPr>
          <p:cNvPr id="183" name="截屏2020-07-20 下午3.07.56.png"/>
          <p:cNvGrpSpPr/>
          <p:nvPr/>
        </p:nvGrpSpPr>
        <p:grpSpPr>
          <a:xfrm>
            <a:off x="13864325" y="7204010"/>
            <a:ext cx="5105728" cy="4646453"/>
            <a:chOff x="0" y="0"/>
            <a:chExt cx="5105726" cy="4646451"/>
          </a:xfrm>
        </p:grpSpPr>
        <p:pic>
          <p:nvPicPr>
            <p:cNvPr id="182" name="截屏2020-07-20 下午3.07.56.png" descr="截屏2020-07-20 下午3.07.56.png"/>
            <p:cNvPicPr>
              <a:picLocks noChangeAspect="1"/>
            </p:cNvPicPr>
            <p:nvPr/>
          </p:nvPicPr>
          <p:blipFill>
            <a:blip r:embed="rId6">
              <a:extLst/>
            </a:blip>
            <a:stretch>
              <a:fillRect/>
            </a:stretch>
          </p:blipFill>
          <p:spPr>
            <a:xfrm>
              <a:off x="177800" y="114300"/>
              <a:ext cx="4750127" cy="4189252"/>
            </a:xfrm>
            <a:prstGeom prst="rect">
              <a:avLst/>
            </a:prstGeom>
            <a:ln>
              <a:noFill/>
            </a:ln>
            <a:effectLst/>
          </p:spPr>
        </p:pic>
        <p:pic>
          <p:nvPicPr>
            <p:cNvPr id="181" name="截屏2020-07-20 下午3.07.56.png" descr="截屏2020-07-20 下午3.07.56.png"/>
            <p:cNvPicPr>
              <a:picLocks noChangeAspect="0"/>
            </p:cNvPicPr>
            <p:nvPr/>
          </p:nvPicPr>
          <p:blipFill>
            <a:blip r:embed="rId7">
              <a:extLst/>
            </a:blip>
            <a:stretch>
              <a:fillRect/>
            </a:stretch>
          </p:blipFill>
          <p:spPr>
            <a:xfrm>
              <a:off x="0" y="0"/>
              <a:ext cx="5105727" cy="4646452"/>
            </a:xfrm>
            <a:prstGeom prst="rect">
              <a:avLst/>
            </a:prstGeom>
            <a:effectLst/>
          </p:spPr>
        </p:pic>
      </p:grpSp>
      <p:sp>
        <p:nvSpPr>
          <p:cNvPr id="184" name="(a)"/>
          <p:cNvSpPr txBox="1"/>
          <p:nvPr/>
        </p:nvSpPr>
        <p:spPr>
          <a:xfrm>
            <a:off x="6443321" y="11522065"/>
            <a:ext cx="620720" cy="5949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latin typeface="Times New Roman"/>
                <a:ea typeface="Times New Roman"/>
                <a:cs typeface="Times New Roman"/>
                <a:sym typeface="Times New Roman"/>
              </a:defRPr>
            </a:lvl1pPr>
          </a:lstStyle>
          <a:p>
            <a:pPr/>
            <a:r>
              <a:t>(a)</a:t>
            </a:r>
          </a:p>
        </p:txBody>
      </p:sp>
      <p:sp>
        <p:nvSpPr>
          <p:cNvPr id="185" name="(b)"/>
          <p:cNvSpPr txBox="1"/>
          <p:nvPr/>
        </p:nvSpPr>
        <p:spPr>
          <a:xfrm>
            <a:off x="16095064" y="11522065"/>
            <a:ext cx="644253" cy="5949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latin typeface="Times New Roman"/>
                <a:ea typeface="Times New Roman"/>
                <a:cs typeface="Times New Roman"/>
                <a:sym typeface="Times New Roman"/>
              </a:defRPr>
            </a:lvl1pPr>
          </a:lstStyle>
          <a:p>
            <a:pPr/>
            <a:r>
              <a:t>(b)</a:t>
            </a:r>
          </a:p>
        </p:txBody>
      </p:sp>
      <p:sp>
        <p:nvSpPr>
          <p:cNvPr id="186"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5" presetID="3" grpId="1" fill="hold">
                                  <p:stCondLst>
                                    <p:cond delay="0"/>
                                  </p:stCondLst>
                                  <p:iterate type="el" backwards="0">
                                    <p:tmAbs val="0"/>
                                  </p:iterate>
                                  <p:childTnLst>
                                    <p:set>
                                      <p:cBhvr>
                                        <p:cTn id="6" fill="hold"/>
                                        <p:tgtEl>
                                          <p:spTgt spid="183"/>
                                        </p:tgtEl>
                                        <p:attrNameLst>
                                          <p:attrName>style.visibility</p:attrName>
                                        </p:attrNameLst>
                                      </p:cBhvr>
                                      <p:to>
                                        <p:strVal val="visible"/>
                                      </p:to>
                                    </p:set>
                                    <p:animEffect filter="blinds(vertical)" transition="in">
                                      <p:cBhvr>
                                        <p:cTn id="7" dur="1000"/>
                                        <p:tgtEl>
                                          <p:spTgt spid="18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5" presetID="3" grpId="2" fill="hold">
                                  <p:stCondLst>
                                    <p:cond delay="0"/>
                                  </p:stCondLst>
                                  <p:iterate type="el" backwards="0">
                                    <p:tmAbs val="0"/>
                                  </p:iterate>
                                  <p:childTnLst>
                                    <p:set>
                                      <p:cBhvr>
                                        <p:cTn id="11" fill="hold"/>
                                        <p:tgtEl>
                                          <p:spTgt spid="180"/>
                                        </p:tgtEl>
                                        <p:attrNameLst>
                                          <p:attrName>style.visibility</p:attrName>
                                        </p:attrNameLst>
                                      </p:cBhvr>
                                      <p:to>
                                        <p:strVal val="visible"/>
                                      </p:to>
                                    </p:set>
                                    <p:animEffect filter="blinds(vertical)" transition="in">
                                      <p:cBhvr>
                                        <p:cTn id="12" dur="1000"/>
                                        <p:tgtEl>
                                          <p:spTgt spid="18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5" presetID="3" grpId="3" fill="hold">
                                  <p:stCondLst>
                                    <p:cond delay="0"/>
                                  </p:stCondLst>
                                  <p:iterate type="el" backwards="0">
                                    <p:tmAbs val="0"/>
                                  </p:iterate>
                                  <p:childTnLst>
                                    <p:set>
                                      <p:cBhvr>
                                        <p:cTn id="16" fill="hold"/>
                                        <p:tgtEl>
                                          <p:spTgt spid="184"/>
                                        </p:tgtEl>
                                        <p:attrNameLst>
                                          <p:attrName>style.visibility</p:attrName>
                                        </p:attrNameLst>
                                      </p:cBhvr>
                                      <p:to>
                                        <p:strVal val="visible"/>
                                      </p:to>
                                    </p:set>
                                    <p:animEffect filter="blinds(vertical)" transition="in">
                                      <p:cBhvr>
                                        <p:cTn id="17" dur="1000"/>
                                        <p:tgtEl>
                                          <p:spTgt spid="184"/>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5" presetID="3" grpId="4" fill="hold">
                                  <p:stCondLst>
                                    <p:cond delay="0"/>
                                  </p:stCondLst>
                                  <p:iterate type="el" backwards="0">
                                    <p:tmAbs val="0"/>
                                  </p:iterate>
                                  <p:childTnLst>
                                    <p:set>
                                      <p:cBhvr>
                                        <p:cTn id="21" fill="hold"/>
                                        <p:tgtEl>
                                          <p:spTgt spid="185"/>
                                        </p:tgtEl>
                                        <p:attrNameLst>
                                          <p:attrName>style.visibility</p:attrName>
                                        </p:attrNameLst>
                                      </p:cBhvr>
                                      <p:to>
                                        <p:strVal val="visible"/>
                                      </p:to>
                                    </p:set>
                                    <p:animEffect filter="blinds(vertical)" transition="in">
                                      <p:cBhvr>
                                        <p:cTn id="22"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3" grpId="1"/>
      <p:bldP build="whole" bldLvl="1" animBg="1" rev="0" advAuto="0" spid="180" grpId="2"/>
      <p:bldP build="whole" bldLvl="1" animBg="1" rev="0" advAuto="0" spid="184" grpId="3"/>
      <p:bldP build="whole" bldLvl="1" animBg="1" rev="0" advAuto="0" spid="185" grpId="4"/>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图像" descr="图像"/>
          <p:cNvPicPr>
            <a:picLocks noChangeAspect="1"/>
          </p:cNvPicPr>
          <p:nvPr/>
        </p:nvPicPr>
        <p:blipFill>
          <a:blip r:embed="rId3">
            <a:extLst/>
          </a:blip>
          <a:stretch>
            <a:fillRect/>
          </a:stretch>
        </p:blipFill>
        <p:spPr>
          <a:xfrm>
            <a:off x="18846800" y="12080724"/>
            <a:ext cx="5188696" cy="1579169"/>
          </a:xfrm>
          <a:prstGeom prst="rect">
            <a:avLst/>
          </a:prstGeom>
          <a:ln w="12700">
            <a:miter lim="400000"/>
          </a:ln>
        </p:spPr>
      </p:pic>
      <p:sp>
        <p:nvSpPr>
          <p:cNvPr id="191"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sp>
        <p:nvSpPr>
          <p:cNvPr id="192" name="感知器（Perceptron）的概念，在1950s由Frank Rosenblatt第一次引入。包括输入项、权重、偏置、激活函数、输出组成。"/>
          <p:cNvSpPr txBox="1"/>
          <p:nvPr/>
        </p:nvSpPr>
        <p:spPr>
          <a:xfrm>
            <a:off x="621777" y="2392690"/>
            <a:ext cx="23140447" cy="187057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a:defRPr sz="4800"/>
            </a:pPr>
            <a:r>
              <a:t>感知器（</a:t>
            </a:r>
            <a:r>
              <a:rPr>
                <a:latin typeface="Times New Roman"/>
                <a:ea typeface="Times New Roman"/>
                <a:cs typeface="Times New Roman"/>
                <a:sym typeface="Times New Roman"/>
              </a:rPr>
              <a:t>Perceptron</a:t>
            </a:r>
            <a:r>
              <a:t>）的概念，在</a:t>
            </a:r>
            <a:r>
              <a:rPr>
                <a:latin typeface="Times New Roman"/>
                <a:ea typeface="Times New Roman"/>
                <a:cs typeface="Times New Roman"/>
                <a:sym typeface="Times New Roman"/>
              </a:rPr>
              <a:t>1950s</a:t>
            </a:r>
            <a:r>
              <a:t>由</a:t>
            </a:r>
            <a:r>
              <a:rPr>
                <a:latin typeface="Times New Roman"/>
                <a:ea typeface="Times New Roman"/>
                <a:cs typeface="Times New Roman"/>
                <a:sym typeface="Times New Roman"/>
              </a:rPr>
              <a:t>Frank Rosenblatt</a:t>
            </a:r>
            <a:r>
              <a:t>第一次引入。包括输入项、权重、偏置、激活函数、输出组成。</a:t>
            </a:r>
          </a:p>
        </p:txBody>
      </p:sp>
      <p:sp>
        <p:nvSpPr>
          <p:cNvPr id="193" name="感知器——BP神经网络中的单个节点"/>
          <p:cNvSpPr txBox="1"/>
          <p:nvPr/>
        </p:nvSpPr>
        <p:spPr>
          <a:xfrm>
            <a:off x="935938" y="899993"/>
            <a:ext cx="12559284"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96FF"/>
                </a:solidFill>
              </a:defRPr>
            </a:pPr>
            <a:r>
              <a:rPr>
                <a:latin typeface="Times New Roman"/>
                <a:ea typeface="Times New Roman"/>
                <a:cs typeface="Times New Roman"/>
                <a:sym typeface="Times New Roman"/>
              </a:rPr>
              <a:t>感知器——</a:t>
            </a:r>
            <a:r>
              <a:rPr>
                <a:latin typeface="Times New Roman"/>
                <a:ea typeface="Times New Roman"/>
                <a:cs typeface="Times New Roman"/>
                <a:sym typeface="Times New Roman"/>
              </a:rPr>
              <a:t>BP</a:t>
            </a:r>
            <a:r>
              <a:rPr>
                <a:latin typeface="Times New Roman"/>
                <a:ea typeface="Times New Roman"/>
                <a:cs typeface="Times New Roman"/>
                <a:sym typeface="Times New Roman"/>
              </a:rPr>
              <a:t>神经网络中的单个节点</a:t>
            </a:r>
          </a:p>
        </p:txBody>
      </p:sp>
      <p:sp>
        <p:nvSpPr>
          <p:cNvPr id="194" name="圆角矩形"/>
          <p:cNvSpPr/>
          <p:nvPr/>
        </p:nvSpPr>
        <p:spPr>
          <a:xfrm>
            <a:off x="11557000" y="5600700"/>
            <a:ext cx="12161174" cy="5668530"/>
          </a:xfrm>
          <a:prstGeom prst="roundRect">
            <a:avLst>
              <a:gd name="adj" fmla="val 15000"/>
            </a:avLst>
          </a:prstGeom>
          <a:ln w="50800">
            <a:solidFill>
              <a:srgbClr val="8B8582"/>
            </a:solidFill>
            <a:custDash>
              <a:ds d="200000" sp="200000"/>
            </a:custDash>
            <a:miter lim="400000"/>
          </a:ln>
          <a:effectLst>
            <a:reflection blurRad="0" stA="50000" stPos="0" endA="0" endPos="40000" dist="0" dir="5400000" fadeDir="5400000" sx="100000" sy="-100000" kx="0" ky="0" algn="bl" rotWithShape="0"/>
          </a:effectLst>
        </p:spPr>
        <p:txBody>
          <a:bodyPr lIns="71437" tIns="71437" rIns="71437" bIns="71437" anchor="ctr"/>
          <a:lstStyle/>
          <a:p>
            <a:pPr>
              <a:defRPr sz="5000">
                <a:solidFill>
                  <a:srgbClr val="858585"/>
                </a:solidFill>
              </a:defRPr>
            </a:pPr>
          </a:p>
        </p:txBody>
      </p:sp>
      <p:sp>
        <p:nvSpPr>
          <p:cNvPr id="195" name="为什么要引入偏置b呢？"/>
          <p:cNvSpPr txBox="1"/>
          <p:nvPr/>
        </p:nvSpPr>
        <p:spPr>
          <a:xfrm>
            <a:off x="12004031" y="5498244"/>
            <a:ext cx="5489576" cy="854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000"/>
            </a:pPr>
            <a:r>
              <a:t>为什么要引入偏置</a:t>
            </a:r>
            <a:r>
              <a:rPr>
                <a:latin typeface="Times New Roman"/>
                <a:ea typeface="Times New Roman"/>
                <a:cs typeface="Times New Roman"/>
                <a:sym typeface="Times New Roman"/>
              </a:rPr>
              <a:t>b</a:t>
            </a:r>
            <a:r>
              <a:t>呢？</a:t>
            </a:r>
          </a:p>
        </p:txBody>
      </p:sp>
      <p:pic>
        <p:nvPicPr>
          <p:cNvPr id="196" name="截屏2020-07-18 下午12.56.16.png" descr="截屏2020-07-18 下午12.56.16.png"/>
          <p:cNvPicPr>
            <a:picLocks noChangeAspect="1"/>
          </p:cNvPicPr>
          <p:nvPr/>
        </p:nvPicPr>
        <p:blipFill>
          <a:blip r:embed="rId4">
            <a:extLst/>
          </a:blip>
          <a:stretch>
            <a:fillRect/>
          </a:stretch>
        </p:blipFill>
        <p:spPr>
          <a:xfrm>
            <a:off x="12193041" y="6469197"/>
            <a:ext cx="4619931" cy="4121872"/>
          </a:xfrm>
          <a:prstGeom prst="rect">
            <a:avLst/>
          </a:prstGeom>
          <a:ln w="12700">
            <a:miter lim="400000"/>
          </a:ln>
        </p:spPr>
      </p:pic>
      <p:pic>
        <p:nvPicPr>
          <p:cNvPr id="197" name="截屏2020-07-18 下午12.56.39.png" descr="截屏2020-07-18 下午12.56.39.png"/>
          <p:cNvPicPr>
            <a:picLocks noChangeAspect="1"/>
          </p:cNvPicPr>
          <p:nvPr/>
        </p:nvPicPr>
        <p:blipFill>
          <a:blip r:embed="rId5">
            <a:extLst/>
          </a:blip>
          <a:stretch>
            <a:fillRect/>
          </a:stretch>
        </p:blipFill>
        <p:spPr>
          <a:xfrm>
            <a:off x="18319701" y="6362055"/>
            <a:ext cx="4814223" cy="4242821"/>
          </a:xfrm>
          <a:prstGeom prst="rect">
            <a:avLst/>
          </a:prstGeom>
          <a:ln w="12700">
            <a:miter lim="400000"/>
          </a:ln>
        </p:spPr>
      </p:pic>
      <p:sp>
        <p:nvSpPr>
          <p:cNvPr id="198" name="(a)"/>
          <p:cNvSpPr txBox="1"/>
          <p:nvPr/>
        </p:nvSpPr>
        <p:spPr>
          <a:xfrm>
            <a:off x="14197159" y="10541140"/>
            <a:ext cx="620720"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latin typeface="Times New Roman"/>
                <a:ea typeface="Times New Roman"/>
                <a:cs typeface="Times New Roman"/>
                <a:sym typeface="Times New Roman"/>
              </a:defRPr>
            </a:lvl1pPr>
          </a:lstStyle>
          <a:p>
            <a:pPr/>
            <a:r>
              <a:t>(a)</a:t>
            </a:r>
          </a:p>
        </p:txBody>
      </p:sp>
      <p:sp>
        <p:nvSpPr>
          <p:cNvPr id="199" name="(b)"/>
          <p:cNvSpPr txBox="1"/>
          <p:nvPr/>
        </p:nvSpPr>
        <p:spPr>
          <a:xfrm>
            <a:off x="20421093" y="10541140"/>
            <a:ext cx="644253" cy="5949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300">
                <a:latin typeface="Times New Roman"/>
                <a:ea typeface="Times New Roman"/>
                <a:cs typeface="Times New Roman"/>
                <a:sym typeface="Times New Roman"/>
              </a:defRPr>
            </a:lvl1pPr>
          </a:lstStyle>
          <a:p>
            <a:pPr/>
            <a:r>
              <a:t>(b)</a:t>
            </a:r>
          </a:p>
        </p:txBody>
      </p:sp>
      <p:pic>
        <p:nvPicPr>
          <p:cNvPr id="200" name="截屏2020-07-20 下午3.24.53.png" descr="截屏2020-07-20 下午3.24.53.png"/>
          <p:cNvPicPr>
            <a:picLocks noChangeAspect="1"/>
          </p:cNvPicPr>
          <p:nvPr/>
        </p:nvPicPr>
        <p:blipFill>
          <a:blip r:embed="rId6">
            <a:extLst/>
          </a:blip>
          <a:stretch>
            <a:fillRect/>
          </a:stretch>
        </p:blipFill>
        <p:spPr>
          <a:xfrm>
            <a:off x="2241705" y="4763484"/>
            <a:ext cx="6842467" cy="3669316"/>
          </a:xfrm>
          <a:prstGeom prst="rect">
            <a:avLst/>
          </a:prstGeom>
          <a:ln w="12700">
            <a:miter lim="400000"/>
          </a:ln>
        </p:spPr>
      </p:pic>
      <p:sp>
        <p:nvSpPr>
          <p:cNvPr id="201" name="输入节点：x1,x2,x3…"/>
          <p:cNvSpPr txBox="1"/>
          <p:nvPr/>
        </p:nvSpPr>
        <p:spPr>
          <a:xfrm>
            <a:off x="2219910" y="8436405"/>
            <a:ext cx="5628345" cy="339556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a:defRPr sz="3600">
                <a:latin typeface="Times New Roman"/>
                <a:ea typeface="Times New Roman"/>
                <a:cs typeface="Times New Roman"/>
                <a:sym typeface="Times New Roman"/>
              </a:defRPr>
            </a:pPr>
            <a:r>
              <a:t>输入节点：x1,x2,x3</a:t>
            </a:r>
          </a:p>
          <a:p>
            <a:pPr algn="just">
              <a:defRPr sz="3600">
                <a:latin typeface="Times New Roman"/>
                <a:ea typeface="Times New Roman"/>
                <a:cs typeface="Times New Roman"/>
                <a:sym typeface="Times New Roman"/>
              </a:defRPr>
            </a:pPr>
            <a:r>
              <a:t>权重：w1,w2,w3</a:t>
            </a:r>
          </a:p>
          <a:p>
            <a:pPr algn="just">
              <a:defRPr sz="3600">
                <a:latin typeface="Times New Roman"/>
                <a:ea typeface="Times New Roman"/>
                <a:cs typeface="Times New Roman"/>
                <a:sym typeface="Times New Roman"/>
              </a:defRPr>
            </a:pPr>
            <a:r>
              <a:t>偏置：b</a:t>
            </a:r>
          </a:p>
          <a:p>
            <a:pPr algn="just">
              <a:defRPr sz="3600">
                <a:latin typeface="Times New Roman"/>
                <a:ea typeface="Times New Roman"/>
                <a:cs typeface="Times New Roman"/>
                <a:sym typeface="Times New Roman"/>
              </a:defRPr>
            </a:pPr>
            <a:r>
              <a:t>输出节点：output</a:t>
            </a:r>
          </a:p>
          <a:p>
            <a:pPr algn="just">
              <a:defRPr sz="3600">
                <a:latin typeface="Times New Roman"/>
                <a:ea typeface="Times New Roman"/>
                <a:cs typeface="Times New Roman"/>
                <a:sym typeface="Times New Roman"/>
              </a:defRPr>
            </a:pPr>
            <a:r>
              <a:t>激活函数：f</a:t>
            </a:r>
          </a:p>
        </p:txBody>
      </p:sp>
      <p:pic>
        <p:nvPicPr>
          <p:cNvPr id="202" name="圆角矩形 圆角矩形" descr="圆角矩形 圆角矩形"/>
          <p:cNvPicPr>
            <a:picLocks noChangeAspect="0"/>
          </p:cNvPicPr>
          <p:nvPr/>
        </p:nvPicPr>
        <p:blipFill>
          <a:blip r:embed="rId7">
            <a:extLst/>
          </a:blip>
          <a:stretch>
            <a:fillRect/>
          </a:stretch>
        </p:blipFill>
        <p:spPr>
          <a:xfrm>
            <a:off x="1465163" y="4195167"/>
            <a:ext cx="8538270" cy="7787178"/>
          </a:xfrm>
          <a:prstGeom prst="rect">
            <a:avLst/>
          </a:prstGeom>
        </p:spPr>
      </p:pic>
      <p:sp>
        <p:nvSpPr>
          <p:cNvPr id="204"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1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1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1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4" grpId="4"/>
      <p:bldP build="whole" bldLvl="1" animBg="1" rev="0" advAuto="0" spid="196" grpId="7"/>
      <p:bldP build="whole" bldLvl="1" animBg="1" rev="0" advAuto="0" spid="201" grpId="3"/>
      <p:bldP build="whole" bldLvl="1" animBg="1" rev="0" advAuto="0" spid="198" grpId="8"/>
      <p:bldP build="whole" bldLvl="1" animBg="1" rev="0" advAuto="0" spid="200" grpId="2"/>
      <p:bldP build="whole" bldLvl="1" animBg="1" rev="0" advAuto="0" spid="195" grpId="5"/>
      <p:bldP build="whole" bldLvl="1" animBg="1" rev="0" advAuto="0" spid="197" grpId="6"/>
      <p:bldP build="whole" bldLvl="1" animBg="1" rev="0" advAuto="0" spid="199" grpId="9"/>
      <p:bldP build="whole" bldLvl="1" animBg="1" rev="0" advAuto="0" spid="202"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图像" descr="图像"/>
          <p:cNvPicPr>
            <a:picLocks noChangeAspect="1"/>
          </p:cNvPicPr>
          <p:nvPr/>
        </p:nvPicPr>
        <p:blipFill>
          <a:blip r:embed="rId3">
            <a:extLst/>
          </a:blip>
          <a:stretch>
            <a:fillRect/>
          </a:stretch>
        </p:blipFill>
        <p:spPr>
          <a:xfrm>
            <a:off x="18846800" y="12080724"/>
            <a:ext cx="5188696" cy="1579169"/>
          </a:xfrm>
          <a:prstGeom prst="rect">
            <a:avLst/>
          </a:prstGeom>
          <a:ln w="12700">
            <a:miter lim="400000"/>
          </a:ln>
        </p:spPr>
      </p:pic>
      <p:sp>
        <p:nvSpPr>
          <p:cNvPr id="209"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pic>
        <p:nvPicPr>
          <p:cNvPr id="210" name="截屏2020-07-18 下午1.55.53.png" descr="截屏2020-07-18 下午1.55.53.png"/>
          <p:cNvPicPr>
            <a:picLocks noChangeAspect="1"/>
          </p:cNvPicPr>
          <p:nvPr/>
        </p:nvPicPr>
        <p:blipFill>
          <a:blip r:embed="rId4">
            <a:extLst/>
          </a:blip>
          <a:stretch>
            <a:fillRect/>
          </a:stretch>
        </p:blipFill>
        <p:spPr>
          <a:xfrm>
            <a:off x="2721701" y="6135025"/>
            <a:ext cx="18518981" cy="4675889"/>
          </a:xfrm>
          <a:prstGeom prst="rect">
            <a:avLst/>
          </a:prstGeom>
          <a:ln w="25400">
            <a:miter lim="400000"/>
          </a:ln>
          <a:effectLst>
            <a:outerShdw sx="100000" sy="100000" kx="0" ky="0" algn="b" rotWithShape="0" blurRad="355600" dist="177800" dir="5400000">
              <a:srgbClr val="000000">
                <a:alpha val="70000"/>
              </a:srgbClr>
            </a:outerShdw>
          </a:effectLst>
        </p:spPr>
      </p:pic>
      <p:sp>
        <p:nvSpPr>
          <p:cNvPr id="211" name="BP神经网络的核心步骤"/>
          <p:cNvSpPr txBox="1"/>
          <p:nvPr/>
        </p:nvSpPr>
        <p:spPr>
          <a:xfrm>
            <a:off x="1482038" y="899993"/>
            <a:ext cx="7987284"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96FF"/>
                </a:solidFill>
              </a:defRPr>
            </a:pPr>
            <a:r>
              <a:rPr>
                <a:latin typeface="Times New Roman"/>
                <a:ea typeface="Times New Roman"/>
                <a:cs typeface="Times New Roman"/>
                <a:sym typeface="Times New Roman"/>
              </a:rPr>
              <a:t>BP</a:t>
            </a:r>
            <a:r>
              <a:t>神经网络的核心步骤</a:t>
            </a:r>
          </a:p>
        </p:txBody>
      </p:sp>
      <p:sp>
        <p:nvSpPr>
          <p:cNvPr id="212" name="BP (Back Propagation) 神经网络的核心步骤如下。其中，实线代表正向传播，虚线代表反向传播。"/>
          <p:cNvSpPr txBox="1"/>
          <p:nvPr/>
        </p:nvSpPr>
        <p:spPr>
          <a:xfrm>
            <a:off x="966380" y="2724604"/>
            <a:ext cx="22338592" cy="187057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a:defRPr sz="4800"/>
            </a:pPr>
            <a:r>
              <a:rPr>
                <a:latin typeface="Times New Roman"/>
                <a:ea typeface="Times New Roman"/>
                <a:cs typeface="Times New Roman"/>
                <a:sym typeface="Times New Roman"/>
              </a:rPr>
              <a:t>BP (Back Propagation) </a:t>
            </a:r>
            <a:r>
              <a:t>神经网络的核心步骤如下。其中，实线代表正向传播，虚线代表反向传播。</a:t>
            </a:r>
          </a:p>
        </p:txBody>
      </p:sp>
      <p:sp>
        <p:nvSpPr>
          <p:cNvPr id="213" name="得到的结果不满意"/>
          <p:cNvSpPr txBox="1"/>
          <p:nvPr/>
        </p:nvSpPr>
        <p:spPr>
          <a:xfrm>
            <a:off x="9361137" y="8250414"/>
            <a:ext cx="44227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得到的结果不满意</a:t>
            </a:r>
          </a:p>
        </p:txBody>
      </p:sp>
      <p:sp>
        <p:nvSpPr>
          <p:cNvPr id="214"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图像" descr="图像"/>
          <p:cNvPicPr>
            <a:picLocks noChangeAspect="1"/>
          </p:cNvPicPr>
          <p:nvPr/>
        </p:nvPicPr>
        <p:blipFill>
          <a:blip r:embed="rId3">
            <a:extLst/>
          </a:blip>
          <a:stretch>
            <a:fillRect/>
          </a:stretch>
        </p:blipFill>
        <p:spPr>
          <a:xfrm>
            <a:off x="18846800" y="12080724"/>
            <a:ext cx="5188696" cy="1579169"/>
          </a:xfrm>
          <a:prstGeom prst="rect">
            <a:avLst/>
          </a:prstGeom>
          <a:ln w="12700">
            <a:miter lim="400000"/>
          </a:ln>
        </p:spPr>
      </p:pic>
      <p:sp>
        <p:nvSpPr>
          <p:cNvPr id="219" name="矩形"/>
          <p:cNvSpPr/>
          <p:nvPr/>
        </p:nvSpPr>
        <p:spPr>
          <a:xfrm>
            <a:off x="-25400" y="12136832"/>
            <a:ext cx="24434800" cy="1579169"/>
          </a:xfrm>
          <a:prstGeom prst="rect">
            <a:avLst/>
          </a:prstGeom>
          <a:solidFill>
            <a:schemeClr val="accent1">
              <a:hueOff val="-313507"/>
              <a:satOff val="34334"/>
              <a:lumOff val="-8266"/>
              <a:alpha val="62000"/>
            </a:schemeClr>
          </a:solidFill>
          <a:ln w="12700">
            <a:miter lim="400000"/>
          </a:ln>
        </p:spPr>
        <p:txBody>
          <a:bodyPr lIns="71437" tIns="71437" rIns="71437" bIns="71437" anchor="ctr"/>
          <a:lstStyle/>
          <a:p>
            <a:pPr>
              <a:defRPr sz="5000">
                <a:solidFill>
                  <a:srgbClr val="FFFFFF"/>
                </a:solidFill>
              </a:defRPr>
            </a:pPr>
          </a:p>
        </p:txBody>
      </p:sp>
      <p:sp>
        <p:nvSpPr>
          <p:cNvPr id="220" name="BP神经网络的正向传播"/>
          <p:cNvSpPr txBox="1"/>
          <p:nvPr/>
        </p:nvSpPr>
        <p:spPr>
          <a:xfrm>
            <a:off x="1240738" y="899993"/>
            <a:ext cx="7987284"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96FF"/>
                </a:solidFill>
              </a:defRPr>
            </a:pPr>
            <a:r>
              <a:rPr>
                <a:latin typeface="Times New Roman"/>
                <a:ea typeface="Times New Roman"/>
                <a:cs typeface="Times New Roman"/>
                <a:sym typeface="Times New Roman"/>
              </a:rPr>
              <a:t>BP</a:t>
            </a:r>
            <a:r>
              <a:rPr>
                <a:latin typeface="Times New Roman"/>
                <a:ea typeface="Times New Roman"/>
                <a:cs typeface="Times New Roman"/>
                <a:sym typeface="Times New Roman"/>
              </a:rPr>
              <a:t>神经网络的正向传播</a:t>
            </a:r>
          </a:p>
        </p:txBody>
      </p:sp>
      <p:sp>
        <p:nvSpPr>
          <p:cNvPr id="221" name="正向传播就是指数据（或信息、信号）从输入端输入之后，沿着网络的指向，乘以对应的权重之后再加和，在将结果作为输入在激活函数中进行计算，将计算的结果作为输入传递给下一个节点。依次计算，直到得到最终的输出。…"/>
          <p:cNvSpPr txBox="1"/>
          <p:nvPr/>
        </p:nvSpPr>
        <p:spPr>
          <a:xfrm>
            <a:off x="621777" y="2215138"/>
            <a:ext cx="23140447" cy="4206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a:defRPr sz="4800"/>
            </a:pPr>
            <a:r>
              <a:t>正向传播就是指数据（或信息、信号）从输入端输入之后，沿着网络的指向，乘以对应的权重之后再加和，在将结果作为输入在激活函数中进行计算，将计算的结果作为输入传递给下一个节点。依次计算，直到得到最终的输出。</a:t>
            </a:r>
          </a:p>
          <a:p>
            <a:pPr algn="just">
              <a:defRPr sz="4800"/>
            </a:pPr>
          </a:p>
          <a:p>
            <a:pPr algn="just">
              <a:defRPr sz="4800"/>
            </a:pPr>
            <a:r>
              <a:t>通过感知器的讲解，输入</a:t>
            </a:r>
            <a:r>
              <a:rPr>
                <a:latin typeface="Times New Roman"/>
                <a:ea typeface="Times New Roman"/>
                <a:cs typeface="Times New Roman"/>
                <a:sym typeface="Times New Roman"/>
              </a:rPr>
              <a:t>x</a:t>
            </a:r>
            <a:r>
              <a:t>经过层层计算，得到输出。这个过程，是正向传播阶段。</a:t>
            </a:r>
          </a:p>
        </p:txBody>
      </p:sp>
      <p:pic>
        <p:nvPicPr>
          <p:cNvPr id="222" name="截屏2020-07-20 下午3.24.53.png" descr="截屏2020-07-20 下午3.24.53.png"/>
          <p:cNvPicPr>
            <a:picLocks noChangeAspect="1"/>
          </p:cNvPicPr>
          <p:nvPr/>
        </p:nvPicPr>
        <p:blipFill>
          <a:blip r:embed="rId4">
            <a:extLst/>
          </a:blip>
          <a:stretch>
            <a:fillRect/>
          </a:stretch>
        </p:blipFill>
        <p:spPr>
          <a:xfrm>
            <a:off x="10764666" y="7622863"/>
            <a:ext cx="6842468" cy="3669316"/>
          </a:xfrm>
          <a:prstGeom prst="rect">
            <a:avLst/>
          </a:prstGeom>
          <a:ln w="12700">
            <a:miter lim="400000"/>
          </a:ln>
        </p:spPr>
      </p:pic>
      <p:sp>
        <p:nvSpPr>
          <p:cNvPr id="223" name="输入节点：x1,x2,x3…"/>
          <p:cNvSpPr txBox="1"/>
          <p:nvPr/>
        </p:nvSpPr>
        <p:spPr>
          <a:xfrm>
            <a:off x="18336211" y="7759739"/>
            <a:ext cx="3948968" cy="339556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a:defRPr sz="3600">
                <a:latin typeface="Times New Roman"/>
                <a:ea typeface="Times New Roman"/>
                <a:cs typeface="Times New Roman"/>
                <a:sym typeface="Times New Roman"/>
              </a:defRPr>
            </a:pPr>
            <a:r>
              <a:t>输入节点：x</a:t>
            </a:r>
            <a:r>
              <a:rPr sz="2300"/>
              <a:t>1</a:t>
            </a:r>
            <a:r>
              <a:t>,x</a:t>
            </a:r>
            <a:r>
              <a:rPr sz="2300"/>
              <a:t>2</a:t>
            </a:r>
            <a:r>
              <a:t>,x</a:t>
            </a:r>
            <a:r>
              <a:rPr sz="2300"/>
              <a:t>3</a:t>
            </a:r>
          </a:p>
          <a:p>
            <a:pPr algn="just">
              <a:defRPr sz="3600">
                <a:latin typeface="Times New Roman"/>
                <a:ea typeface="Times New Roman"/>
                <a:cs typeface="Times New Roman"/>
                <a:sym typeface="Times New Roman"/>
              </a:defRPr>
            </a:pPr>
            <a:r>
              <a:t>权重：w</a:t>
            </a:r>
            <a:r>
              <a:rPr sz="2300"/>
              <a:t>1</a:t>
            </a:r>
            <a:r>
              <a:t>,w</a:t>
            </a:r>
            <a:r>
              <a:rPr sz="2300"/>
              <a:t>2</a:t>
            </a:r>
            <a:r>
              <a:t>,w</a:t>
            </a:r>
            <a:r>
              <a:rPr sz="2300"/>
              <a:t>3</a:t>
            </a:r>
          </a:p>
          <a:p>
            <a:pPr algn="just">
              <a:defRPr sz="3600">
                <a:latin typeface="Times New Roman"/>
                <a:ea typeface="Times New Roman"/>
                <a:cs typeface="Times New Roman"/>
                <a:sym typeface="Times New Roman"/>
              </a:defRPr>
            </a:pPr>
            <a:r>
              <a:t>偏置：b</a:t>
            </a:r>
          </a:p>
          <a:p>
            <a:pPr algn="just">
              <a:defRPr sz="3600">
                <a:latin typeface="Times New Roman"/>
                <a:ea typeface="Times New Roman"/>
                <a:cs typeface="Times New Roman"/>
                <a:sym typeface="Times New Roman"/>
              </a:defRPr>
            </a:pPr>
            <a:r>
              <a:t>输出节点：output</a:t>
            </a:r>
          </a:p>
          <a:p>
            <a:pPr algn="just">
              <a:defRPr sz="3600">
                <a:latin typeface="Times New Roman"/>
                <a:ea typeface="Times New Roman"/>
                <a:cs typeface="Times New Roman"/>
                <a:sym typeface="Times New Roman"/>
              </a:defRPr>
            </a:pPr>
            <a:r>
              <a:t>激活函数：f</a:t>
            </a:r>
          </a:p>
        </p:txBody>
      </p:sp>
      <p:pic>
        <p:nvPicPr>
          <p:cNvPr id="224" name="截屏2020-07-20 下午3.12.19.png" descr="截屏2020-07-20 下午3.12.19.png"/>
          <p:cNvPicPr>
            <a:picLocks noChangeAspect="1"/>
          </p:cNvPicPr>
          <p:nvPr/>
        </p:nvPicPr>
        <p:blipFill>
          <a:blip r:embed="rId5">
            <a:extLst/>
          </a:blip>
          <a:stretch>
            <a:fillRect/>
          </a:stretch>
        </p:blipFill>
        <p:spPr>
          <a:xfrm>
            <a:off x="1704379" y="8140652"/>
            <a:ext cx="6085404" cy="2633737"/>
          </a:xfrm>
          <a:prstGeom prst="rect">
            <a:avLst/>
          </a:prstGeom>
          <a:ln w="25400">
            <a:miter lim="400000"/>
          </a:ln>
          <a:effectLst>
            <a:outerShdw sx="100000" sy="100000" kx="0" ky="0" algn="b" rotWithShape="0" blurRad="355600" dist="177800" dir="5400000">
              <a:srgbClr val="000000">
                <a:alpha val="70000"/>
              </a:srgbClr>
            </a:outerShdw>
          </a:effectLst>
        </p:spPr>
      </p:pic>
      <p:pic>
        <p:nvPicPr>
          <p:cNvPr id="225" name="圆角矩形 圆角矩形" descr="圆角矩形 圆角矩形"/>
          <p:cNvPicPr>
            <a:picLocks noChangeAspect="0"/>
          </p:cNvPicPr>
          <p:nvPr/>
        </p:nvPicPr>
        <p:blipFill>
          <a:blip r:embed="rId6">
            <a:extLst/>
          </a:blip>
          <a:stretch>
            <a:fillRect/>
          </a:stretch>
        </p:blipFill>
        <p:spPr>
          <a:xfrm>
            <a:off x="10182324" y="7167463"/>
            <a:ext cx="12444314" cy="4524766"/>
          </a:xfrm>
          <a:prstGeom prst="rect">
            <a:avLst/>
          </a:prstGeom>
        </p:spPr>
      </p:pic>
      <p:sp>
        <p:nvSpPr>
          <p:cNvPr id="227" name="愿科研可以让这个世界变得更加美好！"/>
          <p:cNvSpPr txBox="1"/>
          <p:nvPr/>
        </p:nvSpPr>
        <p:spPr>
          <a:xfrm>
            <a:off x="2728912" y="12493028"/>
            <a:ext cx="9223376"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200"/>
            </a:lvl1pPr>
          </a:lstStyle>
          <a:p>
            <a:pPr/>
            <a:r>
              <a:t>愿科研可以让这个世界变得更加美好！</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GraphPaper">
  <a:themeElements>
    <a:clrScheme name="GraphPaper">
      <a:dk1>
        <a:srgbClr val="000000"/>
      </a:dk1>
      <a:lt1>
        <a:srgbClr val="FFFFFF"/>
      </a:lt1>
      <a:dk2>
        <a:srgbClr val="5A554C"/>
      </a:dk2>
      <a:lt2>
        <a:srgbClr val="D8D7D7"/>
      </a:lt2>
      <a:accent1>
        <a:srgbClr val="3E93D7"/>
      </a:accent1>
      <a:accent2>
        <a:srgbClr val="67AB3C"/>
      </a:accent2>
      <a:accent3>
        <a:srgbClr val="D5A530"/>
      </a:accent3>
      <a:accent4>
        <a:srgbClr val="E17B2E"/>
      </a:accent4>
      <a:accent5>
        <a:srgbClr val="CC487C"/>
      </a:accent5>
      <a:accent6>
        <a:srgbClr val="4D45AC"/>
      </a:accent6>
      <a:hlink>
        <a:srgbClr val="0000FF"/>
      </a:hlink>
      <a:folHlink>
        <a:srgbClr val="FF00FF"/>
      </a:folHlink>
    </a:clrScheme>
    <a:fontScheme name="GraphPaper">
      <a:majorFont>
        <a:latin typeface="Marker Felt"/>
        <a:ea typeface="Marker Felt"/>
        <a:cs typeface="Marker Felt"/>
      </a:majorFont>
      <a:minorFont>
        <a:latin typeface="Marker Felt"/>
        <a:ea typeface="Marker Felt"/>
        <a:cs typeface="Marker Felt"/>
      </a:minorFont>
    </a:fontScheme>
    <a:fmtScheme name="Graph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313507"/>
            <a:satOff val="34334"/>
            <a:lumOff val="-8266"/>
            <a:alpha val="62000"/>
          </a:schemeClr>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Marker Fel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5B1D4"/>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n-lt"/>
            <a:ea typeface="+mn-ea"/>
            <a:cs typeface="+mn-cs"/>
            <a:sym typeface="Marker Fel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raphPaper">
  <a:themeElements>
    <a:clrScheme name="GraphPaper">
      <a:dk1>
        <a:srgbClr val="000000"/>
      </a:dk1>
      <a:lt1>
        <a:srgbClr val="FFFFFF"/>
      </a:lt1>
      <a:dk2>
        <a:srgbClr val="5A554C"/>
      </a:dk2>
      <a:lt2>
        <a:srgbClr val="D8D7D7"/>
      </a:lt2>
      <a:accent1>
        <a:srgbClr val="3E93D7"/>
      </a:accent1>
      <a:accent2>
        <a:srgbClr val="67AB3C"/>
      </a:accent2>
      <a:accent3>
        <a:srgbClr val="D5A530"/>
      </a:accent3>
      <a:accent4>
        <a:srgbClr val="E17B2E"/>
      </a:accent4>
      <a:accent5>
        <a:srgbClr val="CC487C"/>
      </a:accent5>
      <a:accent6>
        <a:srgbClr val="4D45AC"/>
      </a:accent6>
      <a:hlink>
        <a:srgbClr val="0000FF"/>
      </a:hlink>
      <a:folHlink>
        <a:srgbClr val="FF00FF"/>
      </a:folHlink>
    </a:clrScheme>
    <a:fontScheme name="GraphPaper">
      <a:majorFont>
        <a:latin typeface="Marker Felt"/>
        <a:ea typeface="Marker Felt"/>
        <a:cs typeface="Marker Felt"/>
      </a:majorFont>
      <a:minorFont>
        <a:latin typeface="Marker Felt"/>
        <a:ea typeface="Marker Felt"/>
        <a:cs typeface="Marker Felt"/>
      </a:minorFont>
    </a:fontScheme>
    <a:fmtScheme name="Graph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313507"/>
            <a:satOff val="34334"/>
            <a:lumOff val="-8266"/>
            <a:alpha val="62000"/>
          </a:schemeClr>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Marker Fel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5B1D4"/>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n-lt"/>
            <a:ea typeface="+mn-ea"/>
            <a:cs typeface="+mn-cs"/>
            <a:sym typeface="Marker Fel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